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70" r:id="rId4"/>
    <p:sldId id="271" r:id="rId5"/>
    <p:sldId id="267" r:id="rId6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216D9E"/>
    <a:srgbClr val="327EC4"/>
    <a:srgbClr val="06396B"/>
    <a:srgbClr val="B4762B"/>
    <a:srgbClr val="073363"/>
    <a:srgbClr val="08275A"/>
    <a:srgbClr val="E4B262"/>
    <a:srgbClr val="F2D7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548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46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3446BB-60EC-0357-CE4D-22A5417E77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5E3CDC-36CD-61A1-DD75-2DBEDB566D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131A86-DCD9-4D30-39ED-B036B8805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10C1F0-4CF9-EF45-CABB-ED58AFED3A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BACB1C-5981-AADB-155C-7C62EB3D78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A person wearing a robe&#10;&#10;Description automatically generated">
            <a:extLst>
              <a:ext uri="{FF2B5EF4-FFF2-40B4-BE49-F238E27FC236}">
                <a16:creationId xmlns:a16="http://schemas.microsoft.com/office/drawing/2014/main" id="{B61C9949-E484-A53F-D6DC-D0D2C5BE0E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597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CE5EE1-F53D-9F31-BD70-0BB94DBE4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D7DC72-962A-E439-73E2-6647A8DE0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241ACF-2FAE-8FD2-0C82-C94D57FCA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456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DFEA9B-A917-0FB3-8E70-9D33C1F51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C99A46-401A-4399-37E0-32C15DA7E0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43E7F2-AE11-E844-2EB4-E3E3C62FD7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AB48BC-C6E8-081F-EE59-6A5BF0FC8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A9ED39-B136-98DA-4C9B-533D0C2FB3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FDD04F-E728-3FD5-0252-F7AD52EF0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2700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FB1AA5-ACE3-2888-D392-26978E13C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235513C-EEC7-A69E-48DA-DC8174B573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0AEAF6-4192-836D-57AB-8AA6C92DF4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5F61B8-1013-22E1-F55B-BFB07E7803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915E6A-73B0-A93E-00CE-029FCBD8D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33392F-FC4B-153B-157E-D729BF7D8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6233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727C44-7F5D-CD88-CA42-E1B256C07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378A39-FDDA-0003-721F-A4864FCA3D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D53262-36DC-3860-4C48-A458D1E387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3B37D2-CD24-47A3-FE2B-F64CE0460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CBD448-1E26-2D1F-E258-C8F9CD2C1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1759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F625793-7CC7-D264-F7E0-C4BAC1D689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0ABE8E-3FD6-3E00-0606-8A99B5EE58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8882BF-43FD-7F3F-28F9-860580519E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21DA5A-25BA-5435-3506-76BA996E1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E85078-5F27-5CF3-68EF-9DFE58312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970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in a robe&#10;&#10;Description automatically generated">
            <a:extLst>
              <a:ext uri="{FF2B5EF4-FFF2-40B4-BE49-F238E27FC236}">
                <a16:creationId xmlns:a16="http://schemas.microsoft.com/office/drawing/2014/main" id="{B6775746-A1A1-D8FA-8B20-8CAE3B0148B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49289-FA61-1A8F-8D2B-4702B94A1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36" y="1695796"/>
            <a:ext cx="11849147" cy="5162202"/>
          </a:xfrm>
        </p:spPr>
        <p:txBody>
          <a:bodyPr>
            <a:normAutofit/>
          </a:bodyPr>
          <a:lstStyle>
            <a:lvl1pPr marL="346075" indent="-346075">
              <a:defRPr sz="32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687388" indent="-233363">
              <a:buFont typeface="Calibri" panose="020F0502020204030204" pitchFamily="34" charset="0"/>
              <a:buChar char="−"/>
              <a:defRPr sz="2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sz="24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19418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holding a white cloth&#10;&#10;Description automatically generated">
            <a:extLst>
              <a:ext uri="{FF2B5EF4-FFF2-40B4-BE49-F238E27FC236}">
                <a16:creationId xmlns:a16="http://schemas.microsoft.com/office/drawing/2014/main" id="{1D46C5EF-65CC-EC5E-AE44-6374135596B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49289-FA61-1A8F-8D2B-4702B94A1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36" y="1695796"/>
            <a:ext cx="11849147" cy="5162202"/>
          </a:xfrm>
        </p:spPr>
        <p:txBody>
          <a:bodyPr>
            <a:normAutofit/>
          </a:bodyPr>
          <a:lstStyle>
            <a:lvl1pPr marL="346075" indent="-346075">
              <a:defRPr sz="32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687388" indent="-233363">
              <a:buFont typeface="Calibri" panose="020F0502020204030204" pitchFamily="34" charset="0"/>
              <a:buChar char="−"/>
              <a:defRPr sz="2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sz="24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961257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in a robe&#10;&#10;Description automatically generated">
            <a:extLst>
              <a:ext uri="{FF2B5EF4-FFF2-40B4-BE49-F238E27FC236}">
                <a16:creationId xmlns:a16="http://schemas.microsoft.com/office/drawing/2014/main" id="{3F3FD0B1-609B-19A9-446A-E9623BB62AF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49289-FA61-1A8F-8D2B-4702B94A1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36" y="1695796"/>
            <a:ext cx="11849147" cy="5162202"/>
          </a:xfrm>
        </p:spPr>
        <p:txBody>
          <a:bodyPr>
            <a:normAutofit/>
          </a:bodyPr>
          <a:lstStyle>
            <a:lvl1pPr marL="346075" indent="-346075">
              <a:defRPr sz="32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687388" indent="-233363">
              <a:buFont typeface="Calibri" panose="020F0502020204030204" pitchFamily="34" charset="0"/>
              <a:buChar char="−"/>
              <a:defRPr sz="2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sz="24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921565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in a robe&#10;&#10;Description automatically generated">
            <a:extLst>
              <a:ext uri="{FF2B5EF4-FFF2-40B4-BE49-F238E27FC236}">
                <a16:creationId xmlns:a16="http://schemas.microsoft.com/office/drawing/2014/main" id="{A81D3BD3-B053-7189-B1D6-DE35971E1E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49289-FA61-1A8F-8D2B-4702B94A1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36" y="1695796"/>
            <a:ext cx="11849147" cy="5162202"/>
          </a:xfrm>
        </p:spPr>
        <p:txBody>
          <a:bodyPr>
            <a:normAutofit/>
          </a:bodyPr>
          <a:lstStyle>
            <a:lvl1pPr marL="347663" indent="-347663">
              <a:defRPr sz="32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1033463" indent="-347663">
              <a:buFont typeface="Calibri" panose="020F0502020204030204" pitchFamily="34" charset="0"/>
              <a:buChar char="−"/>
              <a:defRPr sz="2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sz="24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10658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BD2851-4961-52C0-85D6-64F316EAB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07080E-D79F-9681-2D2A-A2C30C23F5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F8AA5D-AB30-C529-0317-DB5821376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F5C853-59C8-EAF4-5484-DB18A5E8B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CBFB93-5FB4-2AD1-F3E0-8283D4ADC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424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F7DD47-4114-3723-0347-4E23289F2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A27478-49F6-3706-B572-062FA38710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45E90B-1C49-18CB-73D5-8C9A2BD13A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B68C33-5EE5-3959-4A99-66FBF8D68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8E66AD-AFE5-CB8D-9362-2463F521F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9D031A-56B7-C0C1-C841-E792099B4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284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2CB98-3296-3D46-CE0B-23C3E6304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F8035D-045B-0E08-9967-04C42CC5DA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2D9D58-FDA1-A0A3-1CA8-4DEB044B22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53BAE6-C3BE-4E0C-8A72-47333A67DB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D44917-0A55-2C64-AFB0-E99CD45741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8F1701F-5D37-C6B8-FA48-BE5A1A2E7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931962A-1E17-52B7-9B5E-601951D6D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BD9C46D-BF37-E78F-B8CF-802BAA461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048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FADD84-C6B1-02C4-6AB9-0F02FB079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4C52901-90C3-B363-DE99-E1DA4D359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0A509E-B387-6019-67EB-03DB31B4F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103503-7EEF-B55A-18A5-03771B35E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486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08FE4D8-36F4-AC36-36FF-9F82827E6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D3C21C-F2CF-58DC-29D3-3E958CEDB3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C14438-4658-E4DE-DEA5-ED264D8D49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147328-7681-40EF-ADC4-74BDD81DEC7E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C360E7-4732-9DA6-0971-9C1DFD4413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1275A5-167E-10EC-2A2B-CB9A1C240A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409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6" r:id="rId2"/>
    <p:sldLayoutId id="2147483673" r:id="rId3"/>
    <p:sldLayoutId id="2147483674" r:id="rId4"/>
    <p:sldLayoutId id="2147483672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B37A8A04-012C-07B9-55EC-4D012AD1386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789"/>
          <a:stretch/>
        </p:blipFill>
        <p:spPr>
          <a:xfrm>
            <a:off x="504" y="4580313"/>
            <a:ext cx="12190992" cy="2277403"/>
          </a:xfrm>
          <a:prstGeom prst="rect">
            <a:avLst/>
          </a:prstGeom>
        </p:spPr>
      </p:pic>
      <p:sp>
        <p:nvSpPr>
          <p:cNvPr id="4" name="Arrow: Right 3">
            <a:extLst>
              <a:ext uri="{FF2B5EF4-FFF2-40B4-BE49-F238E27FC236}">
                <a16:creationId xmlns:a16="http://schemas.microsoft.com/office/drawing/2014/main" id="{4D87175E-3390-90B3-3E3E-423B91DF1C59}"/>
              </a:ext>
            </a:extLst>
          </p:cNvPr>
          <p:cNvSpPr/>
          <p:nvPr/>
        </p:nvSpPr>
        <p:spPr>
          <a:xfrm>
            <a:off x="2842953" y="4696691"/>
            <a:ext cx="1346662" cy="681644"/>
          </a:xfrm>
          <a:prstGeom prst="rightArrow">
            <a:avLst/>
          </a:prstGeom>
          <a:solidFill>
            <a:srgbClr val="FFFFFF">
              <a:alpha val="89804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216D9E"/>
                </a:solidFill>
              </a:rPr>
              <a:t>TURN TO</a:t>
            </a:r>
          </a:p>
        </p:txBody>
      </p:sp>
      <p:pic>
        <p:nvPicPr>
          <p:cNvPr id="6" name="Picture 5" descr="A blue background with white text&#10;&#10;Description automatically generated">
            <a:extLst>
              <a:ext uri="{FF2B5EF4-FFF2-40B4-BE49-F238E27FC236}">
                <a16:creationId xmlns:a16="http://schemas.microsoft.com/office/drawing/2014/main" id="{5FB3E638-3E13-78A7-FDB2-3B14FEFE38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357ABE5-4BE2-33AA-6375-275D85EC6AB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92" b="358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C1A81B1-AC0D-6216-6D92-FF9761DC262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38" r="4793" b="2187"/>
          <a:stretch/>
        </p:blipFill>
        <p:spPr>
          <a:xfrm>
            <a:off x="0" y="0"/>
            <a:ext cx="12191496" cy="6857716"/>
          </a:xfrm>
          <a:prstGeom prst="rect">
            <a:avLst/>
          </a:prstGeom>
        </p:spPr>
      </p:pic>
      <p:pic>
        <p:nvPicPr>
          <p:cNvPr id="9" name="Picture 8" descr="A blue background with white text&#10;&#10;Description automatically generated">
            <a:extLst>
              <a:ext uri="{FF2B5EF4-FFF2-40B4-BE49-F238E27FC236}">
                <a16:creationId xmlns:a16="http://schemas.microsoft.com/office/drawing/2014/main" id="{546A7230-DEF2-A4ED-2331-46195A6406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190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133A31-743E-CAEE-84C6-3C4F38C5FF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36" y="1695797"/>
            <a:ext cx="11955164" cy="4148050"/>
          </a:xfrm>
        </p:spPr>
        <p:txBody>
          <a:bodyPr>
            <a:normAutofit fontScale="92500"/>
          </a:bodyPr>
          <a:lstStyle/>
          <a:p>
            <a:r>
              <a:rPr lang="en-US" dirty="0"/>
              <a:t>The coins were almost worthless—the sacrifice was enormous</a:t>
            </a:r>
          </a:p>
          <a:p>
            <a:pPr lvl="1"/>
            <a:r>
              <a:rPr lang="en-US" dirty="0"/>
              <a:t>A mite was their smallest copper coin—two mites = 1/4 cent, 1/64 day’s wage</a:t>
            </a:r>
          </a:p>
          <a:p>
            <a:pPr lvl="1"/>
            <a:r>
              <a:rPr lang="en-US" dirty="0"/>
              <a:t>Man could count what she put in—Jesus could measure what it cost (12:44)</a:t>
            </a:r>
          </a:p>
          <a:p>
            <a:pPr lvl="1"/>
            <a:r>
              <a:rPr lang="en-US" dirty="0"/>
              <a:t>It wasn’t merely the higher percentage—she gave herself to God (2 Cor. 8:2-5)</a:t>
            </a:r>
          </a:p>
          <a:p>
            <a:r>
              <a:rPr lang="en-US" dirty="0"/>
              <a:t>Her whole heart showed in sacrifice, humility and obedience</a:t>
            </a:r>
          </a:p>
          <a:p>
            <a:pPr lvl="1"/>
            <a:r>
              <a:rPr lang="en-US" dirty="0"/>
              <a:t>She was not seeking attention or announcing herself</a:t>
            </a:r>
          </a:p>
          <a:p>
            <a:pPr lvl="1"/>
            <a:r>
              <a:rPr lang="en-US" dirty="0"/>
              <a:t>She did not quibble about “how much to give”</a:t>
            </a:r>
          </a:p>
          <a:p>
            <a:pPr lvl="1"/>
            <a:r>
              <a:rPr lang="en-US" dirty="0"/>
              <a:t>Jesus saw where the gift came from—a heart given to God (Rom. 12:1; 2 Cor. 9:7)</a:t>
            </a:r>
          </a:p>
        </p:txBody>
      </p:sp>
    </p:spTree>
    <p:extLst>
      <p:ext uri="{BB962C8B-B14F-4D97-AF65-F5344CB8AC3E}">
        <p14:creationId xmlns:p14="http://schemas.microsoft.com/office/powerpoint/2010/main" val="3005480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133A31-743E-CAEE-84C6-3C4F38C5FF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She had every earthly reason to be afraid</a:t>
            </a:r>
          </a:p>
          <a:p>
            <a:pPr lvl="1"/>
            <a:r>
              <a:rPr lang="en-US" dirty="0"/>
              <a:t>A “poor widow” describes real destitution—no husband, no resources</a:t>
            </a:r>
          </a:p>
          <a:p>
            <a:pPr lvl="1"/>
            <a:r>
              <a:rPr lang="en-US" dirty="0"/>
              <a:t>She gave “all she had to live on” (NASB) and placed herself in God’s care</a:t>
            </a:r>
          </a:p>
          <a:p>
            <a:r>
              <a:rPr lang="en-US" dirty="0"/>
              <a:t>Her trust was not misplaced—God has always cared for widows</a:t>
            </a:r>
          </a:p>
          <a:p>
            <a:pPr lvl="1"/>
            <a:r>
              <a:rPr lang="en-US" dirty="0"/>
              <a:t>The Bible repeatedly reveals God’s concerns for widows (Ex. 22:22-23; Deut. 24:19-21; 1 Tim. 5:3-16; Jas. 1:27)</a:t>
            </a:r>
          </a:p>
          <a:p>
            <a:pPr lvl="1"/>
            <a:r>
              <a:rPr lang="en-US" dirty="0"/>
              <a:t>And God’s Son was there watching her, knowing everything about her</a:t>
            </a:r>
          </a:p>
          <a:p>
            <a:r>
              <a:rPr lang="en-US" dirty="0"/>
              <a:t>Your God knows you and cares for you (Matt. 6:32-33; 1 Pet. 5:7)</a:t>
            </a:r>
          </a:p>
        </p:txBody>
      </p:sp>
    </p:spTree>
    <p:extLst>
      <p:ext uri="{BB962C8B-B14F-4D97-AF65-F5344CB8AC3E}">
        <p14:creationId xmlns:p14="http://schemas.microsoft.com/office/powerpoint/2010/main" val="237506473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133A31-743E-CAEE-84C6-3C4F38C5FF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Jesus stopped His disciples so they would not miss her (12:43a)</a:t>
            </a:r>
          </a:p>
          <a:p>
            <a:r>
              <a:rPr lang="en-US" dirty="0"/>
              <a:t>What nobody else </a:t>
            </a:r>
            <a:r>
              <a:rPr lang="en-US"/>
              <a:t>may have noticed</a:t>
            </a:r>
            <a:r>
              <a:rPr lang="en-US" dirty="0"/>
              <a:t>, Jesus never forgot</a:t>
            </a:r>
          </a:p>
          <a:p>
            <a:pPr lvl="1"/>
            <a:r>
              <a:rPr lang="en-US" dirty="0"/>
              <a:t>God sees what nobody else sees and doesn’t forget (Matt. 6:4; Heb. 6:10)</a:t>
            </a:r>
          </a:p>
          <a:p>
            <a:pPr lvl="1"/>
            <a:r>
              <a:rPr lang="en-US" dirty="0"/>
              <a:t>Christian faithfulness often occurs while nobody notices</a:t>
            </a:r>
          </a:p>
          <a:p>
            <a:pPr lvl="1"/>
            <a:r>
              <a:rPr lang="en-US" dirty="0"/>
              <a:t>People may never know what it costs you, but Jesus does</a:t>
            </a:r>
          </a:p>
          <a:p>
            <a:r>
              <a:rPr lang="en-US" dirty="0"/>
              <a:t>Jesus ensured that this moment of genuine devotion would always be remembered</a:t>
            </a:r>
          </a:p>
        </p:txBody>
      </p:sp>
    </p:spTree>
    <p:extLst>
      <p:ext uri="{BB962C8B-B14F-4D97-AF65-F5344CB8AC3E}">
        <p14:creationId xmlns:p14="http://schemas.microsoft.com/office/powerpoint/2010/main" val="30977490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48879E-D88C-14CC-49D8-77786D8546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600" dirty="0"/>
              <a:t>Believe Jesus is the Son of God – John 3:16</a:t>
            </a:r>
          </a:p>
          <a:p>
            <a:pPr>
              <a:lnSpc>
                <a:spcPct val="100000"/>
              </a:lnSpc>
            </a:pPr>
            <a:r>
              <a:rPr lang="en-US" sz="3600" dirty="0"/>
              <a:t>Repent of your sins and turn toward God – Acts 17:30</a:t>
            </a:r>
          </a:p>
          <a:p>
            <a:pPr>
              <a:lnSpc>
                <a:spcPct val="100000"/>
              </a:lnSpc>
            </a:pPr>
            <a:r>
              <a:rPr lang="en-US" sz="3600" dirty="0"/>
              <a:t>Confess your faith in Jesus Christ – Romans 10:9</a:t>
            </a:r>
          </a:p>
          <a:p>
            <a:pPr>
              <a:lnSpc>
                <a:spcPct val="100000"/>
              </a:lnSpc>
            </a:pPr>
            <a:r>
              <a:rPr lang="en-US" sz="3600" dirty="0"/>
              <a:t>Be baptized into Christ – Mark 16:16</a:t>
            </a:r>
          </a:p>
          <a:p>
            <a:pPr lvl="1">
              <a:lnSpc>
                <a:spcPct val="100000"/>
              </a:lnSpc>
            </a:pPr>
            <a:r>
              <a:rPr lang="en-US" sz="3200" dirty="0"/>
              <a:t>God will forgive all of your sins – Acts 2:38</a:t>
            </a:r>
          </a:p>
          <a:p>
            <a:pPr lvl="1">
              <a:lnSpc>
                <a:spcPct val="100000"/>
              </a:lnSpc>
            </a:pPr>
            <a:r>
              <a:rPr lang="en-US" sz="3200" dirty="0"/>
              <a:t>God will add you to His church – Acts 2:47</a:t>
            </a:r>
          </a:p>
          <a:p>
            <a:pPr lvl="1">
              <a:lnSpc>
                <a:spcPct val="100000"/>
              </a:lnSpc>
            </a:pPr>
            <a:r>
              <a:rPr lang="en-US" sz="3200" dirty="0"/>
              <a:t>God will enroll you in heaven – Hebrews 12:23</a:t>
            </a:r>
          </a:p>
          <a:p>
            <a:pPr>
              <a:lnSpc>
                <a:spcPct val="100000"/>
              </a:lnSpc>
            </a:pPr>
            <a:r>
              <a:rPr lang="en-US" sz="3600" dirty="0"/>
              <a:t>Commit yourself fully to Him – Romans 12:1-2</a:t>
            </a:r>
          </a:p>
        </p:txBody>
      </p:sp>
    </p:spTree>
    <p:extLst>
      <p:ext uri="{BB962C8B-B14F-4D97-AF65-F5344CB8AC3E}">
        <p14:creationId xmlns:p14="http://schemas.microsoft.com/office/powerpoint/2010/main" val="195089877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6090</TotalTime>
  <Words>371</Words>
  <Application>Microsoft Office PowerPoint</Application>
  <PresentationFormat>Widescreen</PresentationFormat>
  <Paragraphs>30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Sproule</dc:creator>
  <cp:lastModifiedBy>David Sproule</cp:lastModifiedBy>
  <cp:revision>30</cp:revision>
  <cp:lastPrinted>2025-04-13T18:24:42Z</cp:lastPrinted>
  <dcterms:created xsi:type="dcterms:W3CDTF">2024-12-31T23:52:29Z</dcterms:created>
  <dcterms:modified xsi:type="dcterms:W3CDTF">2026-08-30T11:57:26Z</dcterms:modified>
</cp:coreProperties>
</file>