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5CF07-E74B-DC67-35F0-FCB1529CEB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2E65FF-4BCB-7E52-E486-A021FAB55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5DE561-62B7-28C2-CBC3-CE9768F48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CAD60-B137-2A59-1172-5B71A2F25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79AAAD-8422-99F5-E3EE-86B4B0DB7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A person in front of a black and white sign&#10;&#10;Description automatically generated">
            <a:extLst>
              <a:ext uri="{FF2B5EF4-FFF2-40B4-BE49-F238E27FC236}">
                <a16:creationId xmlns:a16="http://schemas.microsoft.com/office/drawing/2014/main" id="{95257F22-9637-8FDE-6CE3-F8F1F3D18F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977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256B6-6994-8BC7-7601-C51660E2D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EF543A-8944-93F7-E1D2-A8838B9BA6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0A9203-55CB-C08E-A31F-9C48978730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7FBF23-03B0-EB12-9BE7-A5C2EF22D2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AD6FD2-9D2D-813F-5284-766B1E37C2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2503AD-9209-CA2B-C484-3DF2CC2F1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034C3A-7186-CCE5-05C5-016312535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52AD47-571D-3E8B-1411-18C7AC536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567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8B009-64D2-38EB-3FFF-BC9C1EE20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961DEB-E18F-7FD7-FD17-B6576ADCC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A453E8-4502-37F7-12DA-8A47A5F08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7D955D-5089-04C5-6EC1-3805BBCD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638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811392-D915-D0B7-9F7C-44B6D0419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24D1B4-1074-9E9E-653E-3F09B5EB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FD84DB-EA75-1C01-6747-9DA525028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5117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3870E-8C1F-77E8-CA6C-D0E422FB6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3FABD0-75DF-8E8B-5719-70F8058D0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EC0683-E766-B834-BED8-1B21B894EC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89B94E-98B3-5D3D-BC96-102B6FD61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79BBD0-BDA4-B955-8111-FDA86273A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F251E0-0D46-10FE-4E3E-E0F725DDE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5847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CB97A-8CDC-90AB-89C0-6BE33B7AA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C5FEA2-B069-7B6A-AB2E-DF877643CC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D73EDB-11D4-2DF5-F7EB-CA6D1BA39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C16899-D30F-0197-579A-57AF7806D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3D44C6-18C6-8AD7-0FBF-3D53EE9A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B7AB0C-FCBE-DE69-BCE5-1578575E0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18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1EC98-844A-85A9-A661-E9D410CE4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DFCFDF-5535-CD4B-441B-2D8D414B31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567EA6-F0FC-1DFA-352B-C3054AD5A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28885E-2242-2AFD-5A89-F03464186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F0276-5F80-44FB-9DD5-AFE61D1FD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5028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1CCED7-01AD-5F85-1A06-42ACF62699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FC8EAB-0801-86C0-0470-6334208998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7D168B-28D0-9A82-F228-ACB2154E4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C4C032-6E17-118C-8741-1DAFC48FC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37C345-8AF8-0CA3-CA5B-6EE36D0F0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977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cat&#10;&#10;Description automatically generated">
            <a:extLst>
              <a:ext uri="{FF2B5EF4-FFF2-40B4-BE49-F238E27FC236}">
                <a16:creationId xmlns:a16="http://schemas.microsoft.com/office/drawing/2014/main" id="{48D46E86-D49C-ABB1-1DDD-3E87B4C1A1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1B1DD011-59C2-8EEC-6C4D-968A0D3CBB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330"/>
          <a:stretch/>
        </p:blipFill>
        <p:spPr>
          <a:xfrm>
            <a:off x="3239" y="6194854"/>
            <a:ext cx="12185522" cy="66314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4C040-140D-7A5D-7D88-8E3F79A2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1788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5800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86495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cat&#10;&#10;Description automatically generated">
            <a:extLst>
              <a:ext uri="{FF2B5EF4-FFF2-40B4-BE49-F238E27FC236}">
                <a16:creationId xmlns:a16="http://schemas.microsoft.com/office/drawing/2014/main" id="{4400443A-7CBE-EDDD-48BA-AE326382A8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4C040-140D-7A5D-7D88-8E3F79A2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1788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5800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3E1927DA-26A1-DEAF-7974-05D8333900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330"/>
          <a:stretch/>
        </p:blipFill>
        <p:spPr>
          <a:xfrm>
            <a:off x="3239" y="6194854"/>
            <a:ext cx="12185522" cy="66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033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cat&#10;&#10;Description automatically generated">
            <a:extLst>
              <a:ext uri="{FF2B5EF4-FFF2-40B4-BE49-F238E27FC236}">
                <a16:creationId xmlns:a16="http://schemas.microsoft.com/office/drawing/2014/main" id="{3052E40B-D493-C7D5-869F-00A391F240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4C040-140D-7A5D-7D88-8E3F79A2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1788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5800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63866967-9B81-A1CE-37E2-B8D469B2DA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330"/>
          <a:stretch/>
        </p:blipFill>
        <p:spPr>
          <a:xfrm>
            <a:off x="3239" y="6194854"/>
            <a:ext cx="12185522" cy="66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354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at with a blue background&#10;&#10;Description automatically generated">
            <a:extLst>
              <a:ext uri="{FF2B5EF4-FFF2-40B4-BE49-F238E27FC236}">
                <a16:creationId xmlns:a16="http://schemas.microsoft.com/office/drawing/2014/main" id="{2FB12835-8A44-2123-9003-722EBC7AAD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4C040-140D-7A5D-7D88-8E3F79A2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1788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5800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29EB2EF5-10FE-5DC3-C0EB-A4785F1A78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330"/>
          <a:stretch/>
        </p:blipFill>
        <p:spPr>
          <a:xfrm>
            <a:off x="3239" y="6194854"/>
            <a:ext cx="12185522" cy="66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682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text overlay&#10;&#10;Description automatically generated">
            <a:extLst>
              <a:ext uri="{FF2B5EF4-FFF2-40B4-BE49-F238E27FC236}">
                <a16:creationId xmlns:a16="http://schemas.microsoft.com/office/drawing/2014/main" id="{4266CF62-B276-CF43-2C33-FCF4FDBDD1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4C040-140D-7A5D-7D88-8E3F79A2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1788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5800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02BA83C1-1081-40A9-1764-F49CF63C54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330"/>
          <a:stretch/>
        </p:blipFill>
        <p:spPr>
          <a:xfrm>
            <a:off x="3239" y="6194854"/>
            <a:ext cx="12185522" cy="66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977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text overlay&#10;&#10;Description automatically generated">
            <a:extLst>
              <a:ext uri="{FF2B5EF4-FFF2-40B4-BE49-F238E27FC236}">
                <a16:creationId xmlns:a16="http://schemas.microsoft.com/office/drawing/2014/main" id="{4266CF62-B276-CF43-2C33-FCF4FDBDD1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4C040-140D-7A5D-7D88-8E3F79A2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1788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5800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C420EA3A-0E00-3C33-36CB-E742DBF0E7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47" b="20129"/>
          <a:stretch/>
        </p:blipFill>
        <p:spPr>
          <a:xfrm>
            <a:off x="3239" y="4083728"/>
            <a:ext cx="12185522" cy="1393794"/>
          </a:xfrm>
          <a:prstGeom prst="rect">
            <a:avLst/>
          </a:prstGeom>
        </p:spPr>
      </p:pic>
      <p:pic>
        <p:nvPicPr>
          <p:cNvPr id="4" name="Picture 3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701F9E6D-FDA6-A251-2952-ED9A234C8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330"/>
          <a:stretch/>
        </p:blipFill>
        <p:spPr>
          <a:xfrm>
            <a:off x="3239" y="6194854"/>
            <a:ext cx="12185522" cy="66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756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BB640-9BC8-C534-BD98-C8806BD7A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50C8A-970F-BDF2-39D5-E5BB5697FB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BCE2F4-A11D-D038-AE86-539B9188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F3606D-867C-91C1-52A8-8A5DA027C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DAAF2-285F-7681-277E-3E143E119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618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BB518-04EF-347A-6282-D08C86D1E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853B0-65FA-86FB-057A-B4009A59F7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BB42F5-D1C7-BB29-EBB0-7BB89F665C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A09BE1-3007-4D4C-895E-A1C642406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AD0866-88A1-BDE4-7CB2-EAF63E514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B03EDB-884E-AF17-C3E1-77F5CD543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478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844D88-475A-3744-048A-B028F6859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7630C7-0F7F-4923-C15E-A623FFC58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387869-E570-3D38-466A-0ABF21ADCD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BD450-D8FD-4A8E-A31F-A626389FAC7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EE8CF7-FB6A-A7AE-3EE0-FB577D1FCF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E96BD4-8898-AD7A-4BAC-3810BD0F4F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325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080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/>
      </p:transition>
    </mc:Choice>
    <mc:Fallback xmlns="">
      <p:transition spd="slow">
        <p:spli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02A137-A6C1-7B32-1D71-348E66E591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Biblical ignorance is dangerous (Hosea 4:6)</a:t>
            </a:r>
          </a:p>
          <a:p>
            <a:r>
              <a:rPr lang="en-US" dirty="0"/>
              <a:t>Spiritual growth does not happen automatically (Heb. 5:12-14)</a:t>
            </a:r>
          </a:p>
          <a:p>
            <a:r>
              <a:rPr lang="en-US" dirty="0"/>
              <a:t>Every age needs intentional teaching</a:t>
            </a:r>
          </a:p>
          <a:p>
            <a:r>
              <a:rPr lang="en-US" dirty="0"/>
              <a:t>A strong teaching program can strengthen the whole congregation, and </a:t>
            </a:r>
            <a:br>
              <a:rPr lang="en-US" dirty="0"/>
            </a:br>
            <a:r>
              <a:rPr lang="en-US" dirty="0"/>
              <a:t>a weak teaching program weakens the whole congregation </a:t>
            </a:r>
          </a:p>
          <a:p>
            <a:r>
              <a:rPr lang="en-US" dirty="0"/>
              <a:t>Education is not only a program; it is a culture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612918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02A137-A6C1-7B32-1D71-348E66E59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461111"/>
          </a:xfrm>
        </p:spPr>
        <p:txBody>
          <a:bodyPr>
            <a:normAutofit/>
          </a:bodyPr>
          <a:lstStyle/>
          <a:p>
            <a:r>
              <a:rPr lang="en-US" dirty="0"/>
              <a:t>God’s Word is the source of faith (Rom. 10:17)</a:t>
            </a:r>
          </a:p>
          <a:p>
            <a:pPr lvl="1"/>
            <a:r>
              <a:rPr lang="en-US" dirty="0"/>
              <a:t>If we want stronger faith, we need more Word!</a:t>
            </a:r>
          </a:p>
          <a:p>
            <a:r>
              <a:rPr lang="en-US" dirty="0"/>
              <a:t>God’s Word is able to build us up (Acts 20:32)</a:t>
            </a:r>
          </a:p>
          <a:p>
            <a:pPr lvl="1"/>
            <a:r>
              <a:rPr lang="en-US" dirty="0"/>
              <a:t>The strength of a congregation is not found first in its programs, plans, personalities or facilities—but in God and His Word!</a:t>
            </a:r>
          </a:p>
          <a:p>
            <a:r>
              <a:rPr lang="en-US" dirty="0"/>
              <a:t>God’s Word equips us for every good work (2 Tim. 3:14-17)</a:t>
            </a:r>
          </a:p>
          <a:p>
            <a:pPr lvl="1"/>
            <a:r>
              <a:rPr lang="en-US" dirty="0"/>
              <a:t>A church that wants members involved in good works must first help members be equipped by the Word!</a:t>
            </a:r>
          </a:p>
          <a:p>
            <a:r>
              <a:rPr lang="en-US" dirty="0"/>
              <a:t>God expects Christians to grow in knowledge (2 Pet. 3:18; Eph. 4:14-15; Col. 1:9-10)</a:t>
            </a:r>
          </a:p>
          <a:p>
            <a:pPr lvl="1"/>
            <a:r>
              <a:rPr lang="en-US" dirty="0"/>
              <a:t>A congregation should be growing in knowledge, discernment, obedience and usefulness!</a:t>
            </a:r>
          </a:p>
        </p:txBody>
      </p:sp>
    </p:spTree>
    <p:extLst>
      <p:ext uri="{BB962C8B-B14F-4D97-AF65-F5344CB8AC3E}">
        <p14:creationId xmlns:p14="http://schemas.microsoft.com/office/powerpoint/2010/main" val="3627287120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02A137-A6C1-7B32-1D71-348E66E59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461111"/>
          </a:xfrm>
        </p:spPr>
        <p:txBody>
          <a:bodyPr>
            <a:normAutofit/>
          </a:bodyPr>
          <a:lstStyle/>
          <a:p>
            <a:r>
              <a:rPr lang="en-US" dirty="0"/>
              <a:t>God expects mature Christians to become teachers (Heb. 5:12-14)</a:t>
            </a:r>
          </a:p>
          <a:p>
            <a:pPr lvl="1"/>
            <a:r>
              <a:rPr lang="en-US" dirty="0"/>
              <a:t>A congregation needs more than a few members who know the Bible—</a:t>
            </a:r>
            <a:br>
              <a:rPr lang="en-US" dirty="0"/>
            </a:br>
            <a:r>
              <a:rPr lang="en-US" dirty="0"/>
              <a:t>it needs many members growing from learners into teachers</a:t>
            </a:r>
          </a:p>
          <a:p>
            <a:r>
              <a:rPr lang="en-US" dirty="0"/>
              <a:t>God gives parents and older Christians teaching responsibilities (Deut. 6:4-9; Eph. 6:4; Tit. 2:1-8; 2 Tim. 1:5; 3:14-15)</a:t>
            </a:r>
          </a:p>
          <a:p>
            <a:pPr lvl="1"/>
            <a:r>
              <a:rPr lang="en-US" dirty="0"/>
              <a:t>Children need Bible teaching at home and in the congregation—neither are a replacement for the other but both should work together!</a:t>
            </a:r>
          </a:p>
          <a:p>
            <a:r>
              <a:rPr lang="en-US" dirty="0"/>
              <a:t>God’s people must handle the Word carefully (2 Tim. 2:15)</a:t>
            </a:r>
          </a:p>
          <a:p>
            <a:pPr lvl="1"/>
            <a:r>
              <a:rPr lang="en-US" dirty="0"/>
              <a:t>The church needs members who want to know what the Bible actually says, remembering that false teaching often comes from mishandling Scripture!</a:t>
            </a:r>
          </a:p>
        </p:txBody>
      </p:sp>
    </p:spTree>
    <p:extLst>
      <p:ext uri="{BB962C8B-B14F-4D97-AF65-F5344CB8AC3E}">
        <p14:creationId xmlns:p14="http://schemas.microsoft.com/office/powerpoint/2010/main" val="3344929084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02A137-A6C1-7B32-1D71-348E66E591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TIMOTHY SHOWS THE POWER OF GREAT EDUCATION (2 Tim. 1:5; 3:14-17; 2:2)</a:t>
            </a:r>
          </a:p>
          <a:p>
            <a:r>
              <a:rPr lang="en-US" dirty="0"/>
              <a:t>Timothy was influenced by sincere faith in his family (2 Tim. 1:5)</a:t>
            </a:r>
          </a:p>
          <a:p>
            <a:r>
              <a:rPr lang="en-US" dirty="0"/>
              <a:t>Timothy knew the Scriptures from childhood (2 Tim. 3:14-15)</a:t>
            </a:r>
          </a:p>
          <a:p>
            <a:r>
              <a:rPr lang="en-US" dirty="0"/>
              <a:t>Timothy was taught to continue in what he learned (2 Tim. 3:14)</a:t>
            </a:r>
          </a:p>
          <a:p>
            <a:r>
              <a:rPr lang="en-US" dirty="0"/>
              <a:t>Timothy was equipped by the Scriptures (2 Tim. 3:16-17)</a:t>
            </a:r>
          </a:p>
          <a:p>
            <a:r>
              <a:rPr lang="en-US" dirty="0"/>
              <a:t>Timothy was expected to teach others (2 Tim. 2:2)</a:t>
            </a:r>
          </a:p>
        </p:txBody>
      </p:sp>
    </p:spTree>
    <p:extLst>
      <p:ext uri="{BB962C8B-B14F-4D97-AF65-F5344CB8AC3E}">
        <p14:creationId xmlns:p14="http://schemas.microsoft.com/office/powerpoint/2010/main" val="2872873047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02A137-A6C1-7B32-1D71-348E66E59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1929197" cy="517885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We need to build a culture where Bible knowledge matters</a:t>
            </a:r>
          </a:p>
          <a:p>
            <a:pPr lvl="1"/>
            <a:r>
              <a:rPr lang="en-US" dirty="0"/>
              <a:t>We must never be content with shallow knowledge, but strive to know the Book</a:t>
            </a:r>
          </a:p>
          <a:p>
            <a:r>
              <a:rPr lang="en-US" dirty="0"/>
              <a:t>We need to build a culture where every age is intentionally taught</a:t>
            </a:r>
          </a:p>
          <a:p>
            <a:pPr lvl="1"/>
            <a:r>
              <a:rPr lang="en-US" dirty="0"/>
              <a:t>Every age needs the Word, for every stage of life brings spiritual needs</a:t>
            </a:r>
          </a:p>
          <a:p>
            <a:r>
              <a:rPr lang="en-US" dirty="0"/>
              <a:t>We need to build a culture where teachers are valued and strengthened</a:t>
            </a:r>
          </a:p>
          <a:p>
            <a:pPr lvl="1"/>
            <a:r>
              <a:rPr lang="en-US" dirty="0"/>
              <a:t>Bible class teachers are doing eternal work, planting the eternal Word in human hearts</a:t>
            </a:r>
          </a:p>
          <a:p>
            <a:r>
              <a:rPr lang="en-US" dirty="0"/>
              <a:t>We need to build a culture where adults keep learning</a:t>
            </a:r>
          </a:p>
          <a:p>
            <a:pPr lvl="1"/>
            <a:r>
              <a:rPr lang="en-US" dirty="0"/>
              <a:t>Adults should be leading the congregation in hunger for the Word</a:t>
            </a:r>
          </a:p>
          <a:p>
            <a:r>
              <a:rPr lang="en-US" dirty="0"/>
              <a:t>We need to build a culture where Bible class supports the home</a:t>
            </a:r>
          </a:p>
          <a:p>
            <a:pPr lvl="1"/>
            <a:r>
              <a:rPr lang="en-US" dirty="0"/>
              <a:t>Teachers and parents should be partners, not strangers, in building faith in children</a:t>
            </a:r>
          </a:p>
          <a:p>
            <a:r>
              <a:rPr lang="en-US" dirty="0"/>
              <a:t>We need to build a culture where learning leads to living</a:t>
            </a:r>
          </a:p>
          <a:p>
            <a:pPr lvl="1"/>
            <a:r>
              <a:rPr lang="en-US" dirty="0"/>
              <a:t>The goal is not merely to know more facts but to </a:t>
            </a:r>
            <a:r>
              <a:rPr lang="en-US"/>
              <a:t>be transformed by the Word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005485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02A137-A6C1-7B32-1D71-348E66E59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308999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Read one Bible passage slowly every day this week (such as 2 Timothy 3:14-17)</a:t>
            </a:r>
          </a:p>
          <a:p>
            <a:r>
              <a:rPr lang="en-US" dirty="0"/>
              <a:t>Ask one Bible question</a:t>
            </a:r>
          </a:p>
          <a:p>
            <a:r>
              <a:rPr lang="en-US" dirty="0"/>
              <a:t>Thank one Bible class teacher</a:t>
            </a:r>
          </a:p>
          <a:p>
            <a:r>
              <a:rPr lang="en-US" dirty="0"/>
              <a:t>Talk with a child, teen or young adult about what they are learning</a:t>
            </a:r>
          </a:p>
          <a:p>
            <a:r>
              <a:rPr lang="en-US" dirty="0"/>
              <a:t>Identify one area where you need to grow in Bible knowledge</a:t>
            </a:r>
          </a:p>
          <a:p>
            <a:r>
              <a:rPr lang="en-US" dirty="0"/>
              <a:t>Encourage someone to be part of Bible class</a:t>
            </a:r>
          </a:p>
          <a:p>
            <a:r>
              <a:rPr lang="en-US" dirty="0"/>
              <a:t>Look for one way to support the teaching work of the church</a:t>
            </a:r>
          </a:p>
        </p:txBody>
      </p:sp>
      <p:pic>
        <p:nvPicPr>
          <p:cNvPr id="7" name="Picture 6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7E4289B8-030E-324C-C611-0E5CBD29D4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47" b="20129"/>
          <a:stretch/>
        </p:blipFill>
        <p:spPr>
          <a:xfrm>
            <a:off x="1823073" y="4292389"/>
            <a:ext cx="9831043" cy="1124486"/>
          </a:xfrm>
          <a:prstGeom prst="rect">
            <a:avLst/>
          </a:prstGeom>
        </p:spPr>
      </p:pic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FA6A2630-EA15-3917-F49F-CEBD86842F21}"/>
              </a:ext>
            </a:extLst>
          </p:cNvPr>
          <p:cNvSpPr txBox="1">
            <a:spLocks/>
          </p:cNvSpPr>
          <p:nvPr/>
        </p:nvSpPr>
        <p:spPr>
          <a:xfrm>
            <a:off x="755865" y="5220290"/>
            <a:ext cx="10674137" cy="1700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−"/>
              <a:defRPr sz="24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i="1" dirty="0">
                <a:effectLst/>
              </a:rPr>
              <a:t>Before next Sunday, choose one area of Bible knowledge where you need to grow, then take one concrete step to begin growing in it</a:t>
            </a:r>
          </a:p>
          <a:p>
            <a:pPr marL="0" indent="0" algn="ctr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17158846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792</TotalTime>
  <Words>640</Words>
  <Application>Microsoft Office PowerPoint</Application>
  <PresentationFormat>Widescreen</PresentationFormat>
  <Paragraphs>45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4</cp:revision>
  <dcterms:created xsi:type="dcterms:W3CDTF">2026-07-11T17:14:59Z</dcterms:created>
  <dcterms:modified xsi:type="dcterms:W3CDTF">2026-07-26T12:27:52Z</dcterms:modified>
</cp:coreProperties>
</file>