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CF07-E74B-DC67-35F0-FCB1529CE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E65FF-4BCB-7E52-E486-A021FAB55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DE561-62B7-28C2-CBC3-CE9768F4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CAD60-B137-2A59-1172-5B71A2F2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9AAAD-8422-99F5-E3EE-86B4B0DB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in front of a blue and white sign&#10;&#10;Description automatically generated">
            <a:extLst>
              <a:ext uri="{FF2B5EF4-FFF2-40B4-BE49-F238E27FC236}">
                <a16:creationId xmlns:a16="http://schemas.microsoft.com/office/drawing/2014/main" id="{CFBDAA39-FD1C-F785-DAF2-8C7E420A7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7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56B6-6994-8BC7-7601-C51660E2D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F543A-8944-93F7-E1D2-A8838B9BA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A9203-55CB-C08E-A31F-9C4897873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FBF23-03B0-EB12-9BE7-A5C2EF22D2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D6FD2-9D2D-813F-5284-766B1E37C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2503AD-9209-CA2B-C484-3DF2CC2F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34C3A-7186-CCE5-05C5-016312535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52AD47-571D-3E8B-1411-18C7AC53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8B009-64D2-38EB-3FFF-BC9C1EE2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961DEB-E18F-7FD7-FD17-B6576ADCC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453E8-4502-37F7-12DA-8A47A5F0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D955D-5089-04C5-6EC1-3805BBCD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38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11392-D915-D0B7-9F7C-44B6D041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24D1B4-1074-9E9E-653E-3F09B5EB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D84DB-EA75-1C01-6747-9DA52502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11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3870E-8C1F-77E8-CA6C-D0E422FB6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FABD0-75DF-8E8B-5719-70F8058D0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C0683-E766-B834-BED8-1B21B894E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9B94E-98B3-5D3D-BC96-102B6FD6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9BBD0-BDA4-B955-8111-FDA86273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251E0-0D46-10FE-4E3E-E0F725DDE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84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CB97A-8CDC-90AB-89C0-6BE33B7A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C5FEA2-B069-7B6A-AB2E-DF877643CC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73EDB-11D4-2DF5-F7EB-CA6D1BA39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16899-D30F-0197-579A-57AF7806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D44C6-18C6-8AD7-0FBF-3D53EE9A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7AB0C-FCBE-DE69-BCE5-1578575E0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8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1EC98-844A-85A9-A661-E9D410CE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DFCFDF-5535-CD4B-441B-2D8D414B3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67EA6-F0FC-1DFA-352B-C3054AD5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8885E-2242-2AFD-5A89-F03464186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F0276-5F80-44FB-9DD5-AFE61D1F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02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1CCED7-01AD-5F85-1A06-42ACF6269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C8EAB-0801-86C0-0470-633420899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D168B-28D0-9A82-F228-ACB2154E4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4C032-6E17-118C-8741-1DAFC48FC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7C345-8AF8-0CA3-CA5B-6EE36D0F0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7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cat&#10;&#10;Description automatically generated">
            <a:extLst>
              <a:ext uri="{FF2B5EF4-FFF2-40B4-BE49-F238E27FC236}">
                <a16:creationId xmlns:a16="http://schemas.microsoft.com/office/drawing/2014/main" id="{48D46E86-D49C-ABB1-1DDD-3E87B4C1A1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549B5A3E-75B6-D0AB-840A-C66395E885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0"/>
          <a:stretch/>
        </p:blipFill>
        <p:spPr>
          <a:xfrm>
            <a:off x="3239" y="6178378"/>
            <a:ext cx="12185522" cy="6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9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at&#10;&#10;Description automatically generated">
            <a:extLst>
              <a:ext uri="{FF2B5EF4-FFF2-40B4-BE49-F238E27FC236}">
                <a16:creationId xmlns:a16="http://schemas.microsoft.com/office/drawing/2014/main" id="{4400443A-7CBE-EDDD-48BA-AE326382A8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E246EBEE-7C45-DBE8-89BF-52E31A137D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0"/>
          <a:stretch/>
        </p:blipFill>
        <p:spPr>
          <a:xfrm>
            <a:off x="3239" y="6178378"/>
            <a:ext cx="12185522" cy="6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3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cat&#10;&#10;Description automatically generated">
            <a:extLst>
              <a:ext uri="{FF2B5EF4-FFF2-40B4-BE49-F238E27FC236}">
                <a16:creationId xmlns:a16="http://schemas.microsoft.com/office/drawing/2014/main" id="{3052E40B-D493-C7D5-869F-00A391F240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8D12F060-9953-BD4F-11E4-28D14CE9C5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0"/>
          <a:stretch/>
        </p:blipFill>
        <p:spPr>
          <a:xfrm>
            <a:off x="3239" y="6178378"/>
            <a:ext cx="12185522" cy="6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5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t with a blue background&#10;&#10;Description automatically generated">
            <a:extLst>
              <a:ext uri="{FF2B5EF4-FFF2-40B4-BE49-F238E27FC236}">
                <a16:creationId xmlns:a16="http://schemas.microsoft.com/office/drawing/2014/main" id="{2FB12835-8A44-2123-9003-722EBC7AA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871C0E88-C3E2-89B9-772B-7F12E14EE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0"/>
          <a:stretch/>
        </p:blipFill>
        <p:spPr>
          <a:xfrm>
            <a:off x="3239" y="6178378"/>
            <a:ext cx="12185522" cy="6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8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9644085C-01A8-E07C-84EF-478CC1E6C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0"/>
          <a:stretch/>
        </p:blipFill>
        <p:spPr>
          <a:xfrm>
            <a:off x="3239" y="6178378"/>
            <a:ext cx="12185522" cy="6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7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C420EA3A-0E00-3C33-36CB-E742DBF0E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3239" y="4083728"/>
            <a:ext cx="12185522" cy="1393794"/>
          </a:xfrm>
          <a:prstGeom prst="rect">
            <a:avLst/>
          </a:prstGeom>
        </p:spPr>
      </p:pic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1F7E46D0-D1DF-DB5F-4B8B-8561FAF550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0"/>
          <a:stretch/>
        </p:blipFill>
        <p:spPr>
          <a:xfrm>
            <a:off x="3239" y="6178378"/>
            <a:ext cx="12185522" cy="6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5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BB640-9BC8-C534-BD98-C8806BD7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50C8A-970F-BDF2-39D5-E5BB5697F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CE2F4-A11D-D038-AE86-539B918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3606D-867C-91C1-52A8-8A5DA027C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DAAF2-285F-7681-277E-3E143E119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1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B518-04EF-347A-6282-D08C86D1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853B0-65FA-86FB-057A-B4009A59F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B42F5-D1C7-BB29-EBB0-7BB89F665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09BE1-3007-4D4C-895E-A1C642406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D0866-88A1-BDE4-7CB2-EAF63E51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03EDB-884E-AF17-C3E1-77F5CD543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44D88-475A-3744-048A-B028F685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630C7-0F7F-4923-C15E-A623FFC58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87869-E570-3D38-466A-0ABF21ADC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BD450-D8FD-4A8E-A31F-A626389FAC7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E8CF7-FB6A-A7AE-3EE0-FB577D1FC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96BD4-8898-AD7A-4BAC-3810BD0F4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2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8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congregation needs leadership because God designed it that way</a:t>
            </a:r>
          </a:p>
          <a:p>
            <a:r>
              <a:rPr lang="en-US" dirty="0"/>
              <a:t>A congregation suffers when leadership is misunderstood</a:t>
            </a:r>
          </a:p>
          <a:p>
            <a:r>
              <a:rPr lang="en-US" dirty="0"/>
              <a:t>A congregation suffers when leaders are overloaded</a:t>
            </a:r>
          </a:p>
          <a:p>
            <a:r>
              <a:rPr lang="en-US" dirty="0"/>
              <a:t>A congregation suffers when members become critics instead of helpers</a:t>
            </a:r>
          </a:p>
          <a:p>
            <a:r>
              <a:rPr lang="en-US" dirty="0"/>
              <a:t>A congregation grows stronger when everyone respects his role and the role </a:t>
            </a:r>
            <a:br>
              <a:rPr lang="en-US" dirty="0"/>
            </a:br>
            <a:r>
              <a:rPr lang="en-US" dirty="0"/>
              <a:t>of others – a great church is a body working together under Christ </a:t>
            </a:r>
          </a:p>
        </p:txBody>
      </p:sp>
    </p:spTree>
    <p:extLst>
      <p:ext uri="{BB962C8B-B14F-4D97-AF65-F5344CB8AC3E}">
        <p14:creationId xmlns:p14="http://schemas.microsoft.com/office/powerpoint/2010/main" val="3530612918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5" y="1213066"/>
            <a:ext cx="11936042" cy="5461111"/>
          </a:xfrm>
        </p:spPr>
        <p:txBody>
          <a:bodyPr>
            <a:normAutofit/>
          </a:bodyPr>
          <a:lstStyle/>
          <a:p>
            <a:r>
              <a:rPr lang="en-US" dirty="0"/>
              <a:t>Christ is the true Head of the church (Eph. 1:22-23; Col. 1:18; Matt. 16:18)</a:t>
            </a:r>
          </a:p>
          <a:p>
            <a:pPr lvl="1"/>
            <a:r>
              <a:rPr lang="en-US" dirty="0"/>
              <a:t>Christ (and not any man) owns the church, and every role must submit to Him</a:t>
            </a:r>
          </a:p>
          <a:p>
            <a:r>
              <a:rPr lang="en-US" dirty="0"/>
              <a:t>Elders are God’s shepherds and overseers (Acts 20:28; 1 Pet. 5:1-4; Tit. 1:5-9; 1 Tim. 3:1-7)</a:t>
            </a:r>
          </a:p>
          <a:p>
            <a:pPr lvl="1"/>
            <a:r>
              <a:rPr lang="en-US" dirty="0"/>
              <a:t>Elders are not board members or CEO’s, but they are shepherds of souls</a:t>
            </a:r>
          </a:p>
          <a:p>
            <a:r>
              <a:rPr lang="en-US" dirty="0"/>
              <a:t>Members are called to respect, follow and support godly leaders (Heb. 13:7, 17; 1 Thess. 5:12-13; 1 Tim. 5:19)</a:t>
            </a:r>
          </a:p>
          <a:p>
            <a:pPr lvl="1"/>
            <a:r>
              <a:rPr lang="en-US" dirty="0"/>
              <a:t>Members should not make the work of shepherding heavier than it already is</a:t>
            </a:r>
          </a:p>
        </p:txBody>
      </p:sp>
    </p:spTree>
    <p:extLst>
      <p:ext uri="{BB962C8B-B14F-4D97-AF65-F5344CB8AC3E}">
        <p14:creationId xmlns:p14="http://schemas.microsoft.com/office/powerpoint/2010/main" val="362728712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1982985" cy="5461111"/>
          </a:xfrm>
        </p:spPr>
        <p:txBody>
          <a:bodyPr>
            <a:normAutofit/>
          </a:bodyPr>
          <a:lstStyle/>
          <a:p>
            <a:r>
              <a:rPr lang="en-US" dirty="0"/>
              <a:t>Deacons are qualified servants who help the work move forward (Phil. 1:1; </a:t>
            </a:r>
            <a:br>
              <a:rPr lang="en-US" dirty="0"/>
            </a:br>
            <a:r>
              <a:rPr lang="en-US" dirty="0"/>
              <a:t>1 Tim. 3:8-13; Acts 6:1-7)</a:t>
            </a:r>
          </a:p>
          <a:p>
            <a:pPr lvl="1"/>
            <a:r>
              <a:rPr lang="en-US" dirty="0"/>
              <a:t>Deacons are not second-class servants but vital workers who help the congregation function well</a:t>
            </a:r>
          </a:p>
          <a:p>
            <a:r>
              <a:rPr lang="en-US" dirty="0"/>
              <a:t>Preachers are charged to preach the Word (2 Tim. 4:1-5; 1 Tim. 4:12-16; Tit. 2:1, 15)</a:t>
            </a:r>
          </a:p>
          <a:p>
            <a:pPr lvl="1"/>
            <a:r>
              <a:rPr lang="en-US" dirty="0"/>
              <a:t>Preachers are not entertainers, managers or substitutes for the members’ work</a:t>
            </a:r>
          </a:p>
          <a:p>
            <a:r>
              <a:rPr lang="en-US" dirty="0"/>
              <a:t>Every member must do his or her part (Eph. 4:11-16; Rom. 12:3-8; 1 Cor. 12:12-27)</a:t>
            </a:r>
          </a:p>
          <a:p>
            <a:pPr lvl="1"/>
            <a:r>
              <a:rPr lang="en-US" dirty="0"/>
              <a:t>Leadership is not meant to replace member involvement but to equip and direct it</a:t>
            </a:r>
          </a:p>
        </p:txBody>
      </p:sp>
    </p:spTree>
    <p:extLst>
      <p:ext uri="{BB962C8B-B14F-4D97-AF65-F5344CB8AC3E}">
        <p14:creationId xmlns:p14="http://schemas.microsoft.com/office/powerpoint/2010/main" val="356672925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ACTS 6 SHOWS LEADERSHIP, SERVICE AND MEMBERS WORKING TOGETHER </a:t>
            </a:r>
          </a:p>
          <a:p>
            <a:r>
              <a:rPr lang="en-US" dirty="0"/>
              <a:t>A real need arose (Acts 6:1)</a:t>
            </a:r>
          </a:p>
          <a:p>
            <a:r>
              <a:rPr lang="en-US" dirty="0"/>
              <a:t>The apostles kept their primary work clear (Acts 6:2, 4)</a:t>
            </a:r>
          </a:p>
          <a:p>
            <a:r>
              <a:rPr lang="en-US" dirty="0"/>
              <a:t>Qualified men were chosen to serve (Acts 6:3)</a:t>
            </a:r>
          </a:p>
          <a:p>
            <a:r>
              <a:rPr lang="en-US" dirty="0"/>
              <a:t>The congregation participated properly (Acts 6:5)</a:t>
            </a:r>
          </a:p>
          <a:p>
            <a:r>
              <a:rPr lang="en-US" dirty="0"/>
              <a:t>The work was blessed (Acts 6:7)</a:t>
            </a:r>
          </a:p>
        </p:txBody>
      </p:sp>
    </p:spTree>
    <p:extLst>
      <p:ext uri="{BB962C8B-B14F-4D97-AF65-F5344CB8AC3E}">
        <p14:creationId xmlns:p14="http://schemas.microsoft.com/office/powerpoint/2010/main" val="2872873047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1929197" cy="51788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 need to build a culture where Christ is honored as the true Head</a:t>
            </a:r>
          </a:p>
          <a:p>
            <a:pPr lvl="1"/>
            <a:r>
              <a:rPr lang="en-US" dirty="0"/>
              <a:t>Every decision, every leader and every member must submit to Christ</a:t>
            </a:r>
          </a:p>
          <a:p>
            <a:r>
              <a:rPr lang="en-US" dirty="0"/>
              <a:t>We need to build a culture where elders can shepherd with joy</a:t>
            </a:r>
          </a:p>
          <a:p>
            <a:pPr lvl="1"/>
            <a:r>
              <a:rPr lang="en-US" dirty="0"/>
              <a:t>Elders need prayer, trust, encouragement, patience, cooperation &amp; members who want to grow</a:t>
            </a:r>
          </a:p>
          <a:p>
            <a:r>
              <a:rPr lang="en-US" dirty="0"/>
              <a:t>We need to build a culture where deacons are supported in their work</a:t>
            </a:r>
          </a:p>
          <a:p>
            <a:pPr lvl="1"/>
            <a:r>
              <a:rPr lang="en-US" dirty="0"/>
              <a:t>Deacons should not have to work alone but be readily assisted by willing helpers</a:t>
            </a:r>
          </a:p>
          <a:p>
            <a:r>
              <a:rPr lang="en-US" dirty="0"/>
              <a:t>We need to build a culture where preachers are encouraged to preach the Word</a:t>
            </a:r>
          </a:p>
          <a:p>
            <a:pPr lvl="1"/>
            <a:r>
              <a:rPr lang="en-US" dirty="0"/>
              <a:t>The greatest encouragement to a preacher is seeing the Word received and practiced</a:t>
            </a:r>
          </a:p>
          <a:p>
            <a:r>
              <a:rPr lang="en-US" dirty="0"/>
              <a:t>We need to build a culture where communication is honest, respectful and Biblical</a:t>
            </a:r>
          </a:p>
          <a:p>
            <a:pPr lvl="1"/>
            <a:r>
              <a:rPr lang="en-US" dirty="0"/>
              <a:t>Everyone should be quick to hear, slow to speak and slow to wrath</a:t>
            </a:r>
          </a:p>
          <a:p>
            <a:r>
              <a:rPr lang="en-US" dirty="0"/>
              <a:t>We need to build a culture where future leaders are being developed</a:t>
            </a:r>
          </a:p>
          <a:p>
            <a:pPr lvl="1"/>
            <a:r>
              <a:rPr lang="en-US" dirty="0"/>
              <a:t>The young, the new and every member need opportunities to grow into greater usefulness</a:t>
            </a:r>
          </a:p>
          <a:p>
            <a:r>
              <a:rPr lang="en-US" dirty="0"/>
              <a:t>We need to build a culture where the whole body pulls together</a:t>
            </a:r>
          </a:p>
          <a:p>
            <a:pPr lvl="1"/>
            <a:r>
              <a:rPr lang="en-US" dirty="0"/>
              <a:t>God designed the body so every part does its share, for no one can do it alone </a:t>
            </a:r>
          </a:p>
        </p:txBody>
      </p:sp>
    </p:spTree>
    <p:extLst>
      <p:ext uri="{BB962C8B-B14F-4D97-AF65-F5344CB8AC3E}">
        <p14:creationId xmlns:p14="http://schemas.microsoft.com/office/powerpoint/2010/main" val="116300548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30899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Pray specifically for the elders, deacons and preachers</a:t>
            </a:r>
          </a:p>
          <a:p>
            <a:r>
              <a:rPr lang="en-US" dirty="0"/>
              <a:t>Encourage one elder, deacon, preacher or teacher</a:t>
            </a:r>
          </a:p>
          <a:p>
            <a:r>
              <a:rPr lang="en-US" dirty="0"/>
              <a:t>Ask one servant-leader how you can help</a:t>
            </a:r>
          </a:p>
          <a:p>
            <a:r>
              <a:rPr lang="en-US" dirty="0"/>
              <a:t>Handle one concern in </a:t>
            </a:r>
            <a:r>
              <a:rPr lang="en-US"/>
              <a:t>a Biblical </a:t>
            </a:r>
            <a:r>
              <a:rPr lang="en-US" dirty="0"/>
              <a:t>way</a:t>
            </a:r>
          </a:p>
          <a:p>
            <a:r>
              <a:rPr lang="en-US" dirty="0"/>
              <a:t>Be the kind of member who makes shepherding easier</a:t>
            </a:r>
          </a:p>
          <a:p>
            <a:r>
              <a:rPr lang="en-US" dirty="0"/>
              <a:t>Support the work of a deacon or ministry</a:t>
            </a:r>
          </a:p>
          <a:p>
            <a:r>
              <a:rPr lang="en-US" dirty="0"/>
              <a:t>Encourage a younger Christian toward future service</a:t>
            </a:r>
          </a:p>
        </p:txBody>
      </p:sp>
      <p:pic>
        <p:nvPicPr>
          <p:cNvPr id="7" name="Picture 6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E4289B8-030E-324C-C611-0E5CBD29D4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1823073" y="4292389"/>
            <a:ext cx="9831043" cy="1124486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A6A2630-EA15-3917-F49F-CEBD86842F21}"/>
              </a:ext>
            </a:extLst>
          </p:cNvPr>
          <p:cNvSpPr txBox="1">
            <a:spLocks/>
          </p:cNvSpPr>
          <p:nvPr/>
        </p:nvSpPr>
        <p:spPr>
          <a:xfrm>
            <a:off x="755865" y="5220290"/>
            <a:ext cx="10674137" cy="1700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>
                <a:effectLst/>
              </a:rPr>
              <a:t>Before next Sunday, do one specific thing that</a:t>
            </a:r>
            <a:br>
              <a:rPr lang="en-US" i="1" dirty="0">
                <a:effectLst/>
              </a:rPr>
            </a:br>
            <a:r>
              <a:rPr lang="en-US" i="1" dirty="0">
                <a:effectLst/>
              </a:rPr>
              <a:t>helps a leader, servant or worker carry the load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17158846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616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6</cp:revision>
  <dcterms:created xsi:type="dcterms:W3CDTF">2026-07-11T17:14:59Z</dcterms:created>
  <dcterms:modified xsi:type="dcterms:W3CDTF">2026-08-09T12:29:46Z</dcterms:modified>
</cp:coreProperties>
</file>