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35CF07-E74B-DC67-35F0-FCB1529CEB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2E65FF-4BCB-7E52-E486-A021FAB555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5DE561-62B7-28C2-CBC3-CE9768F482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BD450-D8FD-4A8E-A31F-A626389FAC74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CAD60-B137-2A59-1172-5B71A2F25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79AAAD-8422-99F5-E3EE-86B4B0DB7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8F8B-EE19-47D7-8015-C1AB2F33B77E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 descr="A person in front of a book cover&#10;&#10;Description automatically generated">
            <a:extLst>
              <a:ext uri="{FF2B5EF4-FFF2-40B4-BE49-F238E27FC236}">
                <a16:creationId xmlns:a16="http://schemas.microsoft.com/office/drawing/2014/main" id="{547EC67D-BC29-D931-5F57-EE694DF2408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9770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C256B6-6994-8BC7-7601-C51660E2D6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EF543A-8944-93F7-E1D2-A8838B9BA6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0A9203-55CB-C08E-A31F-9C48978730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7FBF23-03B0-EB12-9BE7-A5C2EF22D2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0AD6FD2-9D2D-813F-5284-766B1E37C2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32503AD-9209-CA2B-C484-3DF2CC2F1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BD450-D8FD-4A8E-A31F-A626389FAC74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6034C3A-7186-CCE5-05C5-016312535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52AD47-571D-3E8B-1411-18C7AC536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8F8B-EE19-47D7-8015-C1AB2F33B7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567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98B009-64D2-38EB-3FFF-BC9C1EE20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961DEB-E18F-7FD7-FD17-B6576ADCC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BD450-D8FD-4A8E-A31F-A626389FAC74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A453E8-4502-37F7-12DA-8A47A5F08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7D955D-5089-04C5-6EC1-3805BBCDF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8F8B-EE19-47D7-8015-C1AB2F33B7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6380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E811392-D915-D0B7-9F7C-44B6D0419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BD450-D8FD-4A8E-A31F-A626389FAC74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24D1B4-1074-9E9E-653E-3F09B5EB2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FD84DB-EA75-1C01-6747-9DA525028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8F8B-EE19-47D7-8015-C1AB2F33B7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5117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3870E-8C1F-77E8-CA6C-D0E422FB68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3FABD0-75DF-8E8B-5719-70F8058D0C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EC0683-E766-B834-BED8-1B21B894EC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89B94E-98B3-5D3D-BC96-102B6FD611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BD450-D8FD-4A8E-A31F-A626389FAC74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79BBD0-BDA4-B955-8111-FDA86273A6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F251E0-0D46-10FE-4E3E-E0F725DDE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8F8B-EE19-47D7-8015-C1AB2F33B7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5847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5CB97A-8CDC-90AB-89C0-6BE33B7AA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BC5FEA2-B069-7B6A-AB2E-DF877643CC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D73EDB-11D4-2DF5-F7EB-CA6D1BA393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C16899-D30F-0197-579A-57AF7806DB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BD450-D8FD-4A8E-A31F-A626389FAC74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3D44C6-18C6-8AD7-0FBF-3D53EE9A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B7AB0C-FCBE-DE69-BCE5-1578575E0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8F8B-EE19-47D7-8015-C1AB2F33B7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181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1EC98-844A-85A9-A661-E9D410CE44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DFCFDF-5535-CD4B-441B-2D8D414B31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567EA6-F0FC-1DFA-352B-C3054AD5A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BD450-D8FD-4A8E-A31F-A626389FAC74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28885E-2242-2AFD-5A89-F034641865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7F0276-5F80-44FB-9DD5-AFE61D1FD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8F8B-EE19-47D7-8015-C1AB2F33B7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5028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41CCED7-01AD-5F85-1A06-42ACF62699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FC8EAB-0801-86C0-0470-6334208998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7D168B-28D0-9A82-F228-ACB2154E40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BD450-D8FD-4A8E-A31F-A626389FAC74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C4C032-6E17-118C-8741-1DAFC48FC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37C345-8AF8-0CA3-CA5B-6EE36D0F0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8F8B-EE19-47D7-8015-C1AB2F33B7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977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cat&#10;&#10;Description automatically generated">
            <a:extLst>
              <a:ext uri="{FF2B5EF4-FFF2-40B4-BE49-F238E27FC236}">
                <a16:creationId xmlns:a16="http://schemas.microsoft.com/office/drawing/2014/main" id="{48D46E86-D49C-ABB1-1DDD-3E87B4C1A1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44C040-140D-7A5D-7D88-8E3F79A2A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74" y="1213066"/>
            <a:ext cx="12099525" cy="517885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685800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5" name="Picture 4" descr="A black background with gold text&#10;&#10;Description automatically generated">
            <a:extLst>
              <a:ext uri="{FF2B5EF4-FFF2-40B4-BE49-F238E27FC236}">
                <a16:creationId xmlns:a16="http://schemas.microsoft.com/office/drawing/2014/main" id="{779ECF4D-41F3-4F46-518C-33372A4780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210"/>
          <a:stretch/>
        </p:blipFill>
        <p:spPr>
          <a:xfrm>
            <a:off x="3239" y="6186616"/>
            <a:ext cx="12185522" cy="671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495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cat&#10;&#10;Description automatically generated">
            <a:extLst>
              <a:ext uri="{FF2B5EF4-FFF2-40B4-BE49-F238E27FC236}">
                <a16:creationId xmlns:a16="http://schemas.microsoft.com/office/drawing/2014/main" id="{4400443A-7CBE-EDDD-48BA-AE326382A86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44C040-140D-7A5D-7D88-8E3F79A2A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74" y="1213066"/>
            <a:ext cx="12099525" cy="517885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685800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" name="Picture 1" descr="A black background with gold text&#10;&#10;Description automatically generated">
            <a:extLst>
              <a:ext uri="{FF2B5EF4-FFF2-40B4-BE49-F238E27FC236}">
                <a16:creationId xmlns:a16="http://schemas.microsoft.com/office/drawing/2014/main" id="{BAA3F1C5-FF25-2387-A95E-1D129660CE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210"/>
          <a:stretch/>
        </p:blipFill>
        <p:spPr>
          <a:xfrm>
            <a:off x="3239" y="6186616"/>
            <a:ext cx="12185522" cy="671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033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cat&#10;&#10;Description automatically generated">
            <a:extLst>
              <a:ext uri="{FF2B5EF4-FFF2-40B4-BE49-F238E27FC236}">
                <a16:creationId xmlns:a16="http://schemas.microsoft.com/office/drawing/2014/main" id="{3052E40B-D493-C7D5-869F-00A391F240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44C040-140D-7A5D-7D88-8E3F79A2A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74" y="1213066"/>
            <a:ext cx="12099525" cy="517885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685800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" name="Picture 1" descr="A black background with gold text&#10;&#10;Description automatically generated">
            <a:extLst>
              <a:ext uri="{FF2B5EF4-FFF2-40B4-BE49-F238E27FC236}">
                <a16:creationId xmlns:a16="http://schemas.microsoft.com/office/drawing/2014/main" id="{CB57949E-A38D-4806-9185-BFA8E1A672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210"/>
          <a:stretch/>
        </p:blipFill>
        <p:spPr>
          <a:xfrm>
            <a:off x="3239" y="6186616"/>
            <a:ext cx="12185522" cy="671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354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at with a blue background&#10;&#10;Description automatically generated">
            <a:extLst>
              <a:ext uri="{FF2B5EF4-FFF2-40B4-BE49-F238E27FC236}">
                <a16:creationId xmlns:a16="http://schemas.microsoft.com/office/drawing/2014/main" id="{2FB12835-8A44-2123-9003-722EBC7AAD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44C040-140D-7A5D-7D88-8E3F79A2A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74" y="1213066"/>
            <a:ext cx="12099525" cy="517885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685800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" name="Picture 1" descr="A black background with gold text&#10;&#10;Description automatically generated">
            <a:extLst>
              <a:ext uri="{FF2B5EF4-FFF2-40B4-BE49-F238E27FC236}">
                <a16:creationId xmlns:a16="http://schemas.microsoft.com/office/drawing/2014/main" id="{DECD3D2D-22C4-576D-6D2B-DE8EA28AD5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210"/>
          <a:stretch/>
        </p:blipFill>
        <p:spPr>
          <a:xfrm>
            <a:off x="3239" y="6186616"/>
            <a:ext cx="12185522" cy="671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682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background with text overlay&#10;&#10;Description automatically generated">
            <a:extLst>
              <a:ext uri="{FF2B5EF4-FFF2-40B4-BE49-F238E27FC236}">
                <a16:creationId xmlns:a16="http://schemas.microsoft.com/office/drawing/2014/main" id="{4266CF62-B276-CF43-2C33-FCF4FDBDD11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44C040-140D-7A5D-7D88-8E3F79A2A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74" y="1213066"/>
            <a:ext cx="12099525" cy="517885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685800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" name="Picture 1" descr="A black background with gold text&#10;&#10;Description automatically generated">
            <a:extLst>
              <a:ext uri="{FF2B5EF4-FFF2-40B4-BE49-F238E27FC236}">
                <a16:creationId xmlns:a16="http://schemas.microsoft.com/office/drawing/2014/main" id="{1C27419F-59DE-E440-C61B-666FEDEA8C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210"/>
          <a:stretch/>
        </p:blipFill>
        <p:spPr>
          <a:xfrm>
            <a:off x="3239" y="6186616"/>
            <a:ext cx="12185522" cy="671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977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background with text overlay&#10;&#10;Description automatically generated">
            <a:extLst>
              <a:ext uri="{FF2B5EF4-FFF2-40B4-BE49-F238E27FC236}">
                <a16:creationId xmlns:a16="http://schemas.microsoft.com/office/drawing/2014/main" id="{4266CF62-B276-CF43-2C33-FCF4FDBDD11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44C040-140D-7A5D-7D88-8E3F79A2A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74" y="1213066"/>
            <a:ext cx="12099525" cy="517885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685800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Picture 9" descr="A black background with gold text&#10;&#10;Description automatically generated">
            <a:extLst>
              <a:ext uri="{FF2B5EF4-FFF2-40B4-BE49-F238E27FC236}">
                <a16:creationId xmlns:a16="http://schemas.microsoft.com/office/drawing/2014/main" id="{C420EA3A-0E00-3C33-36CB-E742DBF0E7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547" b="20129"/>
          <a:stretch/>
        </p:blipFill>
        <p:spPr>
          <a:xfrm>
            <a:off x="3239" y="4083728"/>
            <a:ext cx="12185522" cy="1393794"/>
          </a:xfrm>
          <a:prstGeom prst="rect">
            <a:avLst/>
          </a:prstGeom>
        </p:spPr>
      </p:pic>
      <p:pic>
        <p:nvPicPr>
          <p:cNvPr id="2" name="Picture 1" descr="A black background with gold text&#10;&#10;Description automatically generated">
            <a:extLst>
              <a:ext uri="{FF2B5EF4-FFF2-40B4-BE49-F238E27FC236}">
                <a16:creationId xmlns:a16="http://schemas.microsoft.com/office/drawing/2014/main" id="{2CB42B49-5014-8C07-9D46-4260AC7D47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210"/>
          <a:stretch/>
        </p:blipFill>
        <p:spPr>
          <a:xfrm>
            <a:off x="3239" y="6186616"/>
            <a:ext cx="12185522" cy="671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756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5BB640-9BC8-C534-BD98-C8806BD7AE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950C8A-970F-BDF2-39D5-E5BB5697FB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BCE2F4-A11D-D038-AE86-539B9188D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BD450-D8FD-4A8E-A31F-A626389FAC74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F3606D-867C-91C1-52A8-8A5DA027C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BDAAF2-285F-7681-277E-3E143E119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8F8B-EE19-47D7-8015-C1AB2F33B7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618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BB518-04EF-347A-6282-D08C86D1E6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0853B0-65FA-86FB-057A-B4009A59F7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BB42F5-D1C7-BB29-EBB0-7BB89F665C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A09BE1-3007-4D4C-895E-A1C642406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BD450-D8FD-4A8E-A31F-A626389FAC74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AD0866-88A1-BDE4-7CB2-EAF63E514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B03EDB-884E-AF17-C3E1-77F5CD543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8F8B-EE19-47D7-8015-C1AB2F33B7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478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9844D88-475A-3744-048A-B028F6859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7630C7-0F7F-4923-C15E-A623FFC582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387869-E570-3D38-466A-0ABF21ADCD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BBD450-D8FD-4A8E-A31F-A626389FAC74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EE8CF7-FB6A-A7AE-3EE0-FB577D1FCF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E96BD4-8898-AD7A-4BAC-3810BD0F4F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58F8B-EE19-47D7-8015-C1AB2F33B7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325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  <p:sldLayoutId id="2147483659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image" Target="../media/image10.jpg"/><Relationship Id="rId7" Type="http://schemas.openxmlformats.org/officeDocument/2006/relationships/image" Target="../media/image14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in front of a book cover&#10;&#10;Description automatically generated">
            <a:extLst>
              <a:ext uri="{FF2B5EF4-FFF2-40B4-BE49-F238E27FC236}">
                <a16:creationId xmlns:a16="http://schemas.microsoft.com/office/drawing/2014/main" id="{15AD3286-B9F8-2FDA-6E78-CD721080E3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5" name="Picture 4" descr="A person in front of a book cover&#10;&#10;Description automatically generated">
            <a:extLst>
              <a:ext uri="{FF2B5EF4-FFF2-40B4-BE49-F238E27FC236}">
                <a16:creationId xmlns:a16="http://schemas.microsoft.com/office/drawing/2014/main" id="{ECDE4495-56DB-E6D3-4A98-36C0551145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7" name="Picture 6" descr="A person in front of a black and white sign&#10;&#10;Description automatically generated">
            <a:extLst>
              <a:ext uri="{FF2B5EF4-FFF2-40B4-BE49-F238E27FC236}">
                <a16:creationId xmlns:a16="http://schemas.microsoft.com/office/drawing/2014/main" id="{81F2D5F1-6C30-8B73-262A-05FA54E63B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9" name="Picture 8" descr="A person in front of a blue and white sign&#10;&#10;Description automatically generated">
            <a:extLst>
              <a:ext uri="{FF2B5EF4-FFF2-40B4-BE49-F238E27FC236}">
                <a16:creationId xmlns:a16="http://schemas.microsoft.com/office/drawing/2014/main" id="{9F844D47-F850-7B4E-0F8A-6CC83E8259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11" name="Picture 10" descr="A person in front of a blue and white sign&#10;&#10;Description automatically generated">
            <a:extLst>
              <a:ext uri="{FF2B5EF4-FFF2-40B4-BE49-F238E27FC236}">
                <a16:creationId xmlns:a16="http://schemas.microsoft.com/office/drawing/2014/main" id="{A420CE57-614A-ADCD-E02F-A187F426AA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13" name="Picture 12" descr="A person in front of a blue and white sign&#10;&#10;Description automatically generated">
            <a:extLst>
              <a:ext uri="{FF2B5EF4-FFF2-40B4-BE49-F238E27FC236}">
                <a16:creationId xmlns:a16="http://schemas.microsoft.com/office/drawing/2014/main" id="{12428705-C22B-61CE-28A1-9A243034C00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15" name="Picture 14" descr="A person in front of a book cover&#10;&#10;Description automatically generated">
            <a:extLst>
              <a:ext uri="{FF2B5EF4-FFF2-40B4-BE49-F238E27FC236}">
                <a16:creationId xmlns:a16="http://schemas.microsoft.com/office/drawing/2014/main" id="{81D5349D-55E8-65C7-1E9A-2592645BEF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809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/>
      </p:transition>
    </mc:Choice>
    <mc:Fallback xmlns="">
      <p:transition spd="slow">
        <p:spli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302A137-A6C1-7B32-1D71-348E66E591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Every Christian needs strengthening</a:t>
            </a:r>
          </a:p>
          <a:p>
            <a:r>
              <a:rPr lang="en-US" dirty="0"/>
              <a:t>Discouragement is one of Satan’s useful tools</a:t>
            </a:r>
          </a:p>
          <a:p>
            <a:r>
              <a:rPr lang="en-US" dirty="0"/>
              <a:t>Members can be present and still disconnected</a:t>
            </a:r>
          </a:p>
          <a:p>
            <a:r>
              <a:rPr lang="en-US" dirty="0"/>
              <a:t>Edification is not only the work of leaders</a:t>
            </a:r>
          </a:p>
          <a:p>
            <a:r>
              <a:rPr lang="en-US" dirty="0"/>
              <a:t>A congregation becomes healthier when encouragement becomes normal</a:t>
            </a:r>
          </a:p>
        </p:txBody>
      </p:sp>
    </p:spTree>
    <p:extLst>
      <p:ext uri="{BB962C8B-B14F-4D97-AF65-F5344CB8AC3E}">
        <p14:creationId xmlns:p14="http://schemas.microsoft.com/office/powerpoint/2010/main" val="3530612918"/>
      </p:ext>
    </p:extLst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302A137-A6C1-7B32-1D71-348E66E591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74" y="1213066"/>
            <a:ext cx="12099525" cy="5353989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God commands us to edify one another (Rom. 14:19; 1 Thess. 5:11)</a:t>
            </a:r>
          </a:p>
          <a:p>
            <a:pPr lvl="1"/>
            <a:r>
              <a:rPr lang="en-US" dirty="0"/>
              <a:t>Edification means building up—not optional but commanded in our purpose</a:t>
            </a:r>
          </a:p>
          <a:p>
            <a:r>
              <a:rPr lang="en-US" dirty="0"/>
              <a:t>God designed the body to grow as every part works (Eph. 4:11-16)</a:t>
            </a:r>
          </a:p>
          <a:p>
            <a:pPr lvl="1"/>
            <a:r>
              <a:rPr lang="en-US" dirty="0"/>
              <a:t>Spectators will not build a church, but parts working together will build up the body</a:t>
            </a:r>
          </a:p>
          <a:p>
            <a:r>
              <a:rPr lang="en-US" dirty="0"/>
              <a:t>God tells us to consider one another (Heb. 10:24-25)</a:t>
            </a:r>
          </a:p>
          <a:p>
            <a:pPr lvl="1"/>
            <a:r>
              <a:rPr lang="en-US" dirty="0"/>
              <a:t>We need to think about each other and assemble to give strength to each other</a:t>
            </a:r>
          </a:p>
          <a:p>
            <a:r>
              <a:rPr lang="en-US" dirty="0"/>
              <a:t>God calls us to daily exhortation (Heb. 3:12-13)</a:t>
            </a:r>
          </a:p>
          <a:p>
            <a:pPr lvl="1"/>
            <a:r>
              <a:rPr lang="en-US" dirty="0"/>
              <a:t>Christianity is not designed to be lived in weekly isolation</a:t>
            </a:r>
          </a:p>
          <a:p>
            <a:r>
              <a:rPr lang="en-US" dirty="0"/>
              <a:t>God commands us to bear burdens and restore the fallen (Gal. 6:1-2)</a:t>
            </a:r>
          </a:p>
          <a:p>
            <a:pPr lvl="1"/>
            <a:r>
              <a:rPr lang="en-US" dirty="0"/>
              <a:t>Christians must be there for brethren who are struggling and straying</a:t>
            </a:r>
          </a:p>
          <a:p>
            <a:r>
              <a:rPr lang="en-US" dirty="0"/>
              <a:t>God calls us to comfort the fainthearted and uphold the weak (1 Thess. 5:14)</a:t>
            </a:r>
          </a:p>
          <a:p>
            <a:pPr lvl="1"/>
            <a:r>
              <a:rPr lang="en-US" dirty="0"/>
              <a:t>Different people need different kinds of help, which means building close relationships </a:t>
            </a:r>
          </a:p>
          <a:p>
            <a:r>
              <a:rPr lang="en-US" dirty="0"/>
              <a:t>God calls us to use our words to build (Eph. 4:29; Prov. 12:25; 16:24)</a:t>
            </a:r>
          </a:p>
          <a:p>
            <a:pPr lvl="1"/>
            <a:r>
              <a:rPr lang="en-US" dirty="0"/>
              <a:t>Words can weaken or strengthen, so we must speak with grace</a:t>
            </a:r>
          </a:p>
        </p:txBody>
      </p:sp>
    </p:spTree>
    <p:extLst>
      <p:ext uri="{BB962C8B-B14F-4D97-AF65-F5344CB8AC3E}">
        <p14:creationId xmlns:p14="http://schemas.microsoft.com/office/powerpoint/2010/main" val="3627287120"/>
      </p:ext>
    </p:extLst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302A137-A6C1-7B32-1D71-348E66E591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BARNABAS SHOWS GREAT EDIFICATION IN ACTION </a:t>
            </a:r>
            <a:br>
              <a:rPr lang="en-US" dirty="0"/>
            </a:br>
            <a:r>
              <a:rPr lang="en-US" dirty="0"/>
              <a:t>(Acts 4:36-37; Acts 9:26-28; Acts 11:22-26; Acts 15:36-39)</a:t>
            </a:r>
          </a:p>
          <a:p>
            <a:r>
              <a:rPr lang="en-US" dirty="0"/>
              <a:t>Barnabas was known for encouragement (Acts 4:36)</a:t>
            </a:r>
          </a:p>
          <a:p>
            <a:r>
              <a:rPr lang="en-US" dirty="0"/>
              <a:t>Barnabas gave generously to help brethren (Acts 4:37)</a:t>
            </a:r>
          </a:p>
          <a:p>
            <a:r>
              <a:rPr lang="en-US" dirty="0"/>
              <a:t>Barnabas helped Saul when others were afraid (Acts 9:26-28)</a:t>
            </a:r>
          </a:p>
          <a:p>
            <a:r>
              <a:rPr lang="en-US" dirty="0"/>
              <a:t>Barnabas strengthened the church at Antioch (Acts 11:22-24)</a:t>
            </a:r>
          </a:p>
          <a:p>
            <a:r>
              <a:rPr lang="en-US" dirty="0"/>
              <a:t>Barnabas gave John Mark another opportunity (Acts 15:36-39)</a:t>
            </a:r>
          </a:p>
        </p:txBody>
      </p:sp>
    </p:spTree>
    <p:extLst>
      <p:ext uri="{BB962C8B-B14F-4D97-AF65-F5344CB8AC3E}">
        <p14:creationId xmlns:p14="http://schemas.microsoft.com/office/powerpoint/2010/main" val="2872873047"/>
      </p:ext>
    </p:extLst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302A137-A6C1-7B32-1D71-348E66E591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74" y="1213066"/>
            <a:ext cx="12099526" cy="5178855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We need to build a culture where no member is invisible</a:t>
            </a:r>
          </a:p>
          <a:p>
            <a:pPr lvl="1"/>
            <a:r>
              <a:rPr lang="en-US" dirty="0"/>
              <a:t>Every member should be noticed, no matter who they are</a:t>
            </a:r>
          </a:p>
          <a:p>
            <a:r>
              <a:rPr lang="en-US" dirty="0"/>
              <a:t>We need to build a culture where encouragement is intentional</a:t>
            </a:r>
          </a:p>
          <a:p>
            <a:pPr lvl="1"/>
            <a:r>
              <a:rPr lang="en-US" dirty="0"/>
              <a:t>We should plan, look for reasons and then speak encouragement when we see good</a:t>
            </a:r>
          </a:p>
          <a:p>
            <a:r>
              <a:rPr lang="en-US" dirty="0"/>
              <a:t>We need to build a culture where absence is noticed with love</a:t>
            </a:r>
          </a:p>
          <a:p>
            <a:pPr lvl="1"/>
            <a:r>
              <a:rPr lang="en-US" dirty="0"/>
              <a:t>We need to notice drifting before it becomes departure</a:t>
            </a:r>
          </a:p>
          <a:p>
            <a:r>
              <a:rPr lang="en-US" dirty="0"/>
              <a:t>We need to build a culture where burdens are carried together</a:t>
            </a:r>
          </a:p>
          <a:p>
            <a:pPr lvl="1"/>
            <a:r>
              <a:rPr lang="en-US" dirty="0"/>
              <a:t>The struggles and weaknesses of the Christian life should not be carried alone</a:t>
            </a:r>
          </a:p>
          <a:p>
            <a:r>
              <a:rPr lang="en-US" dirty="0"/>
              <a:t>We need to build a culture where relationships go deeper than friendliness</a:t>
            </a:r>
          </a:p>
          <a:p>
            <a:pPr lvl="1"/>
            <a:r>
              <a:rPr lang="en-US" dirty="0"/>
              <a:t>Edification requires deeper care and connection beyond just the church building</a:t>
            </a:r>
          </a:p>
          <a:p>
            <a:r>
              <a:rPr lang="en-US" dirty="0"/>
              <a:t>We need to build a culture where correction is done with love</a:t>
            </a:r>
          </a:p>
          <a:p>
            <a:pPr lvl="1"/>
            <a:r>
              <a:rPr lang="en-US" dirty="0"/>
              <a:t>Edification is not always easy, but unrepentant sin requires warning and restoration</a:t>
            </a:r>
          </a:p>
          <a:p>
            <a:r>
              <a:rPr lang="en-US" dirty="0"/>
              <a:t>We need to build a culture where every member accepts responsibility for someone</a:t>
            </a:r>
          </a:p>
          <a:p>
            <a:pPr lvl="1"/>
            <a:r>
              <a:rPr lang="en-US" dirty="0"/>
              <a:t>Everyone can help someone take one more step toward heaven</a:t>
            </a:r>
          </a:p>
        </p:txBody>
      </p:sp>
    </p:spTree>
    <p:extLst>
      <p:ext uri="{BB962C8B-B14F-4D97-AF65-F5344CB8AC3E}">
        <p14:creationId xmlns:p14="http://schemas.microsoft.com/office/powerpoint/2010/main" val="1163005485"/>
      </p:ext>
    </p:extLst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302A137-A6C1-7B32-1D71-348E66E591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74" y="1213066"/>
            <a:ext cx="12099525" cy="308999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Encourage one person specifically</a:t>
            </a:r>
          </a:p>
          <a:p>
            <a:r>
              <a:rPr lang="en-US" dirty="0"/>
              <a:t>Contact one person who has been absent or inconsistent</a:t>
            </a:r>
          </a:p>
          <a:p>
            <a:r>
              <a:rPr lang="en-US" dirty="0"/>
              <a:t>Sit with or speak to someone who may feel alone</a:t>
            </a:r>
          </a:p>
          <a:p>
            <a:r>
              <a:rPr lang="en-US" dirty="0"/>
              <a:t>Send one note, text or card</a:t>
            </a:r>
          </a:p>
          <a:p>
            <a:r>
              <a:rPr lang="en-US" dirty="0"/>
              <a:t>Help carry one burden</a:t>
            </a:r>
          </a:p>
          <a:p>
            <a:r>
              <a:rPr lang="en-US" dirty="0"/>
              <a:t>Speak one word that gives grace</a:t>
            </a:r>
          </a:p>
          <a:p>
            <a:r>
              <a:rPr lang="en-US" dirty="0"/>
              <a:t>Choose one person to keep encouraging beyond this week</a:t>
            </a:r>
          </a:p>
        </p:txBody>
      </p:sp>
      <p:pic>
        <p:nvPicPr>
          <p:cNvPr id="7" name="Picture 6" descr="A black background with gold text&#10;&#10;Description automatically generated">
            <a:extLst>
              <a:ext uri="{FF2B5EF4-FFF2-40B4-BE49-F238E27FC236}">
                <a16:creationId xmlns:a16="http://schemas.microsoft.com/office/drawing/2014/main" id="{7E4289B8-030E-324C-C611-0E5CBD29D46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547" b="20129"/>
          <a:stretch/>
        </p:blipFill>
        <p:spPr>
          <a:xfrm>
            <a:off x="1823073" y="4292389"/>
            <a:ext cx="9831043" cy="1124486"/>
          </a:xfrm>
          <a:prstGeom prst="rect">
            <a:avLst/>
          </a:prstGeom>
        </p:spPr>
      </p:pic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FA6A2630-EA15-3917-F49F-CEBD86842F21}"/>
              </a:ext>
            </a:extLst>
          </p:cNvPr>
          <p:cNvSpPr txBox="1">
            <a:spLocks/>
          </p:cNvSpPr>
          <p:nvPr/>
        </p:nvSpPr>
        <p:spPr>
          <a:xfrm>
            <a:off x="755865" y="5220290"/>
            <a:ext cx="10674137" cy="1700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−"/>
              <a:defRPr sz="2400" b="1" kern="1200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i="1" dirty="0">
                <a:effectLst/>
              </a:rPr>
              <a:t>Before next Sunday, strengthen one member on purpose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317158846"/>
      </p:ext>
    </p:extLst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1901</TotalTime>
  <Words>521</Words>
  <Application>Microsoft Office PowerPoint</Application>
  <PresentationFormat>Widescreen</PresentationFormat>
  <Paragraphs>47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Sproule</dc:creator>
  <cp:lastModifiedBy>David Sproule</cp:lastModifiedBy>
  <cp:revision>7</cp:revision>
  <dcterms:created xsi:type="dcterms:W3CDTF">2026-07-11T17:14:59Z</dcterms:created>
  <dcterms:modified xsi:type="dcterms:W3CDTF">2026-08-23T12:39:48Z</dcterms:modified>
</cp:coreProperties>
</file>