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5" r:id="rId4"/>
    <p:sldId id="276" r:id="rId5"/>
    <p:sldId id="272" r:id="rId6"/>
    <p:sldId id="271" r:id="rId7"/>
    <p:sldId id="273" r:id="rId8"/>
    <p:sldId id="274" r:id="rId9"/>
    <p:sldId id="269" r:id="rId1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52F25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69469DEB-EA30-5EE8-9495-2D4C2F6FD2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A7D9B7E0-10A9-2213-723A-A66C75A85C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0941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D2177415-EA75-2916-2D56-8643E73D34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7101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C624DE71-1088-41A7-FDBC-FD78AB9F5D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spcBef>
                <a:spcPts val="1500"/>
              </a:spcBef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spcBef>
                <a:spcPts val="800"/>
              </a:spcBef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8749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75F5DA6F-F417-FE95-84DE-225BB84C01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691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0BCF26E4-B24E-4AFF-47F1-6B1AF39357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053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7A106D6C-8A0B-DDD5-2D2D-C2F0BC9FD0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6BE111BA-4DCF-ED13-76C7-CA2DC347E6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13470"/>
            <a:ext cx="11849147" cy="5144529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16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3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96FD7FC2-8B3C-E6FC-F178-2895CB5D89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76"/>
          <a:stretch/>
        </p:blipFill>
        <p:spPr>
          <a:xfrm>
            <a:off x="504" y="283"/>
            <a:ext cx="12190992" cy="4362995"/>
          </a:xfrm>
          <a:prstGeom prst="rect">
            <a:avLst/>
          </a:prstGeom>
        </p:spPr>
      </p:pic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13943542-512B-CCA0-0501-BC0351333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696995"/>
            <a:ext cx="12009120" cy="479807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Jesus already announced judgment on “this generation” (23:29-36)</a:t>
            </a:r>
          </a:p>
          <a:p>
            <a:pPr lvl="1"/>
            <a:r>
              <a:rPr lang="en-US" dirty="0"/>
              <a:t>23:36 and 24:34 are the contextual bookends of this text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>
              <a:spcBef>
                <a:spcPts val="4000"/>
              </a:spcBef>
            </a:pPr>
            <a:r>
              <a:rPr lang="en-US" dirty="0"/>
              <a:t>Jesus grieved over the Jerusalem that He was about to judge (23:37)</a:t>
            </a:r>
          </a:p>
          <a:p>
            <a:r>
              <a:rPr lang="en-US" dirty="0"/>
              <a:t>Jesus declared their house “desolate” (23:38)</a:t>
            </a:r>
          </a:p>
          <a:p>
            <a:r>
              <a:rPr lang="en-US" dirty="0"/>
              <a:t>Jesus walked out of the temple (24:1)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35F276-EFCE-1D4B-E5BD-54C6003203E2}"/>
              </a:ext>
            </a:extLst>
          </p:cNvPr>
          <p:cNvSpPr txBox="1"/>
          <p:nvPr/>
        </p:nvSpPr>
        <p:spPr>
          <a:xfrm>
            <a:off x="1729046" y="2660073"/>
            <a:ext cx="3737475" cy="181588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“Assuredly, I say to you, all these things will come upon this generation.” (23:36)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CDD120-42ED-0D8E-AB78-1B307FF4ECC7}"/>
              </a:ext>
            </a:extLst>
          </p:cNvPr>
          <p:cNvSpPr txBox="1"/>
          <p:nvPr/>
        </p:nvSpPr>
        <p:spPr>
          <a:xfrm>
            <a:off x="6281530" y="2660073"/>
            <a:ext cx="4595192" cy="181588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“Assuredly, I say to you, this generation will by no means pass away till all these things take place.” (24:34)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62D79B7-FE2D-E8EB-3831-D0E034A8ADD9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5466521" y="3568014"/>
            <a:ext cx="81500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29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n aerial view of a building&#10;&#10;Description automatically generated">
            <a:extLst>
              <a:ext uri="{FF2B5EF4-FFF2-40B4-BE49-F238E27FC236}">
                <a16:creationId xmlns:a16="http://schemas.microsoft.com/office/drawing/2014/main" id="{BF0E321B-D92A-7246-3C58-681861C196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61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696995"/>
            <a:ext cx="12009120" cy="498660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Jesus already announced judgment on “this generation” (23:29-36)</a:t>
            </a:r>
          </a:p>
          <a:p>
            <a:pPr lvl="1"/>
            <a:r>
              <a:rPr lang="en-US" dirty="0"/>
              <a:t>23:36 and 24:34 are the contextual bookends of this text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>
              <a:spcBef>
                <a:spcPts val="4000"/>
              </a:spcBef>
            </a:pPr>
            <a:r>
              <a:rPr lang="en-US" dirty="0"/>
              <a:t>Jesus grieved over the Jerusalem that He was about to judge (23:37)</a:t>
            </a:r>
          </a:p>
          <a:p>
            <a:r>
              <a:rPr lang="en-US" dirty="0"/>
              <a:t>Jesus declared their house “desolate” (23:38)</a:t>
            </a:r>
          </a:p>
          <a:p>
            <a:r>
              <a:rPr lang="en-US" dirty="0"/>
              <a:t>Jesus walked out of the temple (24:1)</a:t>
            </a:r>
          </a:p>
          <a:p>
            <a:r>
              <a:rPr lang="en-US" dirty="0"/>
              <a:t>Jesus predicted the destruction of the temple (24:1-2)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35F276-EFCE-1D4B-E5BD-54C6003203E2}"/>
              </a:ext>
            </a:extLst>
          </p:cNvPr>
          <p:cNvSpPr txBox="1"/>
          <p:nvPr/>
        </p:nvSpPr>
        <p:spPr>
          <a:xfrm>
            <a:off x="1729046" y="2660073"/>
            <a:ext cx="3737475" cy="181588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“Assuredly, I say to you, all these things will come upon this generation.” (23:36)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CDD120-42ED-0D8E-AB78-1B307FF4ECC7}"/>
              </a:ext>
            </a:extLst>
          </p:cNvPr>
          <p:cNvSpPr txBox="1"/>
          <p:nvPr/>
        </p:nvSpPr>
        <p:spPr>
          <a:xfrm>
            <a:off x="6281530" y="2660073"/>
            <a:ext cx="4595192" cy="181588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“Assuredly, I say to you, this generation will by no means pass away till all these things take place.” (24:34)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62D79B7-FE2D-E8EB-3831-D0E034A8ADD9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5466521" y="3568014"/>
            <a:ext cx="81500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31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Notice WHERE the conversation occurs</a:t>
            </a:r>
          </a:p>
          <a:p>
            <a:pPr lvl="1"/>
            <a:r>
              <a:rPr lang="en-US" dirty="0"/>
              <a:t>After leaving the temple, Jesus sat on the Mount of Olives opposite the temple</a:t>
            </a:r>
          </a:p>
          <a:p>
            <a:r>
              <a:rPr lang="en-US" dirty="0"/>
              <a:t>Notice WHO asks the question “privately”</a:t>
            </a:r>
          </a:p>
          <a:p>
            <a:pPr lvl="1"/>
            <a:r>
              <a:rPr lang="en-US" dirty="0"/>
              <a:t>Peter, James, John, Andrew (Mark 13:3) = “you” throughout the context</a:t>
            </a:r>
          </a:p>
          <a:p>
            <a:r>
              <a:rPr lang="en-US" dirty="0"/>
              <a:t>Notice WHAT they ask</a:t>
            </a:r>
          </a:p>
          <a:p>
            <a:pPr lvl="1"/>
            <a:r>
              <a:rPr lang="en-US" dirty="0"/>
              <a:t>“Tell us, when will these things be? And what will be the sign of Your coming, and of the end of the age?”</a:t>
            </a:r>
          </a:p>
          <a:p>
            <a:r>
              <a:rPr lang="en-US" dirty="0"/>
              <a:t>Let Mark and Luke help us understand Matthew’s wording</a:t>
            </a:r>
          </a:p>
          <a:p>
            <a:pPr lvl="1"/>
            <a:r>
              <a:rPr lang="en-US" dirty="0"/>
              <a:t>“Tell us, when will these things be? And what will be the sign when all these things will be fulfilled?” (Mark 13:4)</a:t>
            </a:r>
          </a:p>
          <a:p>
            <a:pPr lvl="1"/>
            <a:r>
              <a:rPr lang="en-US" dirty="0"/>
              <a:t>“Teacher, but when will these things be? And what sign will there be when these things are about to take place?” (Luke 21:7)</a:t>
            </a:r>
          </a:p>
          <a:p>
            <a:r>
              <a:rPr lang="en-US" dirty="0"/>
              <a:t>Understand “the end of the age”</a:t>
            </a:r>
          </a:p>
          <a:p>
            <a:pPr lvl="1"/>
            <a:r>
              <a:rPr lang="en-US" dirty="0"/>
              <a:t>The Greek </a:t>
            </a:r>
            <a:r>
              <a:rPr lang="en-US" i="1" dirty="0" err="1"/>
              <a:t>aion</a:t>
            </a:r>
            <a:r>
              <a:rPr lang="en-US" i="1" dirty="0"/>
              <a:t> </a:t>
            </a:r>
            <a:r>
              <a:rPr lang="en-US" dirty="0"/>
              <a:t>is not talking about the end of the earth/world (see 24:34)</a:t>
            </a:r>
          </a:p>
          <a:p>
            <a:pPr lvl="1"/>
            <a:r>
              <a:rPr lang="en-US" dirty="0"/>
              <a:t>“Age” notes the end of the Jewish dispensation (cf. Heb. 9:26; 1 Cor. 10:11)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0995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955164" cy="5161004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Jesus warns them not to be deceived (24:4-5)</a:t>
            </a:r>
          </a:p>
          <a:p>
            <a:r>
              <a:rPr lang="en-US" dirty="0"/>
              <a:t>Some dramatic events would happen—but “the end is not yet” (24:5-8)</a:t>
            </a:r>
          </a:p>
          <a:p>
            <a:r>
              <a:rPr lang="en-US" dirty="0"/>
              <a:t>The disciples themselves would experience persecution – “you” (24:9-13)</a:t>
            </a:r>
          </a:p>
          <a:p>
            <a:pPr lvl="1"/>
            <a:r>
              <a:rPr lang="en-US" dirty="0"/>
              <a:t>They needed to endure (24:13) – “end” = the destruction of Jerusalem </a:t>
            </a:r>
          </a:p>
          <a:p>
            <a:r>
              <a:rPr lang="en-US" dirty="0"/>
              <a:t>One thing had to happen before “the end will come” (24:14) </a:t>
            </a:r>
          </a:p>
          <a:p>
            <a:pPr lvl="1"/>
            <a:r>
              <a:rPr lang="en-US" dirty="0"/>
              <a:t>The gospel was preached in all the world before A.D. 70 (Col. 1:6, 23; Rom. 1:8; 10:18)</a:t>
            </a:r>
          </a:p>
          <a:p>
            <a:r>
              <a:rPr lang="en-US" dirty="0"/>
              <a:t>Jesus then gives them a LOCAL warning that could save their lives (24:15-28)</a:t>
            </a:r>
          </a:p>
          <a:p>
            <a:r>
              <a:rPr lang="en-US" dirty="0"/>
              <a:t>Jesus uses difficult language but keeps it inside the same time frame (24:29-31)</a:t>
            </a:r>
          </a:p>
          <a:p>
            <a:r>
              <a:rPr lang="en-US" dirty="0"/>
              <a:t>Like the fig tree, the signs would let them KNOW the event was near (23:32-33) </a:t>
            </a:r>
          </a:p>
          <a:p>
            <a:r>
              <a:rPr lang="en-US" dirty="0"/>
              <a:t>This judgment would be: Observable, Recognizable, Approaching, Escapable</a:t>
            </a:r>
          </a:p>
        </p:txBody>
      </p:sp>
    </p:spTree>
    <p:extLst>
      <p:ext uri="{BB962C8B-B14F-4D97-AF65-F5344CB8AC3E}">
        <p14:creationId xmlns:p14="http://schemas.microsoft.com/office/powerpoint/2010/main" val="37599230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955164" cy="5161004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Jesus identifies the generation (24:34)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“I say to YOU” – Peter, Andrew, James and John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“THIS GENERATION” – Jesus’ contemporaries (11:16; 12:41, 42, 45; 23:36)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“ALL THESE THINGS” (23:36; 24:2, 3, 8, 33, 34)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Any difficult statements are understood in light of Jesus’ clear statement </a:t>
            </a:r>
          </a:p>
          <a:p>
            <a:pPr>
              <a:lnSpc>
                <a:spcPct val="95000"/>
              </a:lnSpc>
            </a:pPr>
            <a:r>
              <a:rPr lang="en-US" dirty="0"/>
              <a:t>Notice the bookends again (23:36+24:34)</a:t>
            </a:r>
          </a:p>
          <a:p>
            <a:pPr>
              <a:lnSpc>
                <a:spcPct val="95000"/>
              </a:lnSpc>
            </a:pPr>
            <a:endParaRPr lang="en-US" dirty="0"/>
          </a:p>
          <a:p>
            <a:pPr marL="0" indent="0">
              <a:lnSpc>
                <a:spcPct val="95000"/>
              </a:lnSpc>
              <a:buNone/>
            </a:pPr>
            <a:endParaRPr lang="en-US" dirty="0"/>
          </a:p>
          <a:p>
            <a:pPr>
              <a:lnSpc>
                <a:spcPct val="95000"/>
              </a:lnSpc>
              <a:spcBef>
                <a:spcPts val="2500"/>
              </a:spcBef>
            </a:pPr>
            <a:r>
              <a:rPr lang="en-US" dirty="0"/>
              <a:t>Jesus guarantees that His prophecy will not fail (24:35)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35C912-0A2D-36B0-8280-7B88EB7EE62F}"/>
              </a:ext>
            </a:extLst>
          </p:cNvPr>
          <p:cNvSpPr txBox="1"/>
          <p:nvPr/>
        </p:nvSpPr>
        <p:spPr>
          <a:xfrm>
            <a:off x="1545995" y="4725234"/>
            <a:ext cx="3722563" cy="138935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“Assuredly, I say to you, all these things will come upon this generation.” (23:36)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DFF22A-7F76-641D-459E-4D52432663B9}"/>
              </a:ext>
            </a:extLst>
          </p:cNvPr>
          <p:cNvSpPr txBox="1"/>
          <p:nvPr/>
        </p:nvSpPr>
        <p:spPr>
          <a:xfrm>
            <a:off x="6096000" y="4725234"/>
            <a:ext cx="4531014" cy="138935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8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“Assuredly, I say to you, this generation will by no means pass away till all these things take place.” (24:34)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9F14C28-7FE2-BC17-EF8C-6AF63F86A1DF}"/>
              </a:ext>
            </a:extLst>
          </p:cNvPr>
          <p:cNvCxnSpPr>
            <a:cxnSpLocks/>
          </p:cNvCxnSpPr>
          <p:nvPr/>
        </p:nvCxnSpPr>
        <p:spPr>
          <a:xfrm>
            <a:off x="5268558" y="5419911"/>
            <a:ext cx="81500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0209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 does not give us signs by which to calculate the Second Coming</a:t>
            </a:r>
          </a:p>
          <a:p>
            <a:pPr lvl="1"/>
            <a:r>
              <a:rPr lang="en-US" dirty="0"/>
              <a:t>Jesus located “all these things” in “this generation”</a:t>
            </a:r>
          </a:p>
          <a:p>
            <a:pPr lvl="1"/>
            <a:r>
              <a:rPr lang="en-US" dirty="0"/>
              <a:t>They could “KNOW” the time was “near” (24:33), </a:t>
            </a:r>
            <a:br>
              <a:rPr lang="en-US" dirty="0"/>
            </a:br>
            <a:r>
              <a:rPr lang="en-US" dirty="0"/>
              <a:t>but the time of the second coming of Christ “NO ONE KNOWS” (24:36)</a:t>
            </a:r>
          </a:p>
          <a:p>
            <a:pPr lvl="1"/>
            <a:r>
              <a:rPr lang="en-US" dirty="0"/>
              <a:t>The destruction of Jerusalem could be recognized by signs,</a:t>
            </a:r>
            <a:br>
              <a:rPr lang="en-US" dirty="0"/>
            </a:br>
            <a:r>
              <a:rPr lang="en-US" dirty="0"/>
              <a:t>but the second coming of Christ CANNOT be predicted at all (24:42, 44)</a:t>
            </a:r>
          </a:p>
          <a:p>
            <a:r>
              <a:rPr lang="en-US" dirty="0"/>
              <a:t>Matthew 24 gives us powerful evidence that Jesus is exactly who He claimed to be</a:t>
            </a:r>
          </a:p>
          <a:p>
            <a:pPr lvl="1"/>
            <a:r>
              <a:rPr lang="en-US" dirty="0"/>
              <a:t>He predicted events 40 years in advance with remarkable specificity</a:t>
            </a:r>
          </a:p>
          <a:p>
            <a:pPr lvl="1"/>
            <a:r>
              <a:rPr lang="en-US" dirty="0"/>
              <a:t>And they happened</a:t>
            </a:r>
          </a:p>
        </p:txBody>
      </p:sp>
    </p:spTree>
    <p:extLst>
      <p:ext uri="{BB962C8B-B14F-4D97-AF65-F5344CB8AC3E}">
        <p14:creationId xmlns:p14="http://schemas.microsoft.com/office/powerpoint/2010/main" val="5352409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C285F-ACBF-498C-D070-90C5C43B0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Believe that Jesus is the Son of God – John 8:24</a:t>
            </a:r>
          </a:p>
          <a:p>
            <a:r>
              <a:rPr lang="en-US" sz="3400" dirty="0"/>
              <a:t>Repent of your sins and turn toward God – Luke 13:3</a:t>
            </a:r>
          </a:p>
          <a:p>
            <a:r>
              <a:rPr lang="en-US" sz="3400" dirty="0"/>
              <a:t>Confess your faith in Jesus Christ – Romans 10:9</a:t>
            </a:r>
          </a:p>
          <a:p>
            <a:r>
              <a:rPr lang="en-US" sz="3400" dirty="0"/>
              <a:t>Be baptized into Christ – Mark 16:16</a:t>
            </a:r>
          </a:p>
          <a:p>
            <a:pPr lvl="1"/>
            <a:r>
              <a:rPr lang="en-US" sz="3000" dirty="0"/>
              <a:t>God will forgive you of all sins – Acts 2:38</a:t>
            </a:r>
          </a:p>
          <a:p>
            <a:pPr lvl="1"/>
            <a:r>
              <a:rPr lang="en-US" sz="3000" dirty="0"/>
              <a:t>God will add you to His church – Acts 2:47</a:t>
            </a:r>
          </a:p>
          <a:p>
            <a:pPr lvl="1"/>
            <a:r>
              <a:rPr lang="en-US" sz="3000" dirty="0"/>
              <a:t>God will enroll you in heaven – Hebrews 12:23</a:t>
            </a:r>
          </a:p>
          <a:p>
            <a:r>
              <a:rPr lang="en-US" sz="3400" dirty="0"/>
              <a:t>Obey Jesus and walk with Him faithfully – 1 John 1:7</a:t>
            </a:r>
          </a:p>
        </p:txBody>
      </p:sp>
    </p:spTree>
    <p:extLst>
      <p:ext uri="{BB962C8B-B14F-4D97-AF65-F5344CB8AC3E}">
        <p14:creationId xmlns:p14="http://schemas.microsoft.com/office/powerpoint/2010/main" val="25819329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5180</TotalTime>
  <Words>886</Words>
  <Application>Microsoft Office PowerPoint</Application>
  <PresentationFormat>Widescreen</PresentationFormat>
  <Paragraphs>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44</cp:revision>
  <cp:lastPrinted>2025-04-13T18:24:42Z</cp:lastPrinted>
  <dcterms:created xsi:type="dcterms:W3CDTF">2024-12-31T23:52:29Z</dcterms:created>
  <dcterms:modified xsi:type="dcterms:W3CDTF">2026-09-06T12:36:56Z</dcterms:modified>
</cp:coreProperties>
</file>