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0" r:id="rId3"/>
    <p:sldId id="272" r:id="rId4"/>
    <p:sldId id="271" r:id="rId5"/>
    <p:sldId id="273" r:id="rId6"/>
    <p:sldId id="274" r:id="rId7"/>
    <p:sldId id="269" r:id="rId8"/>
  </p:sldIdLst>
  <p:sldSz cx="12192000" cy="6858000"/>
  <p:notesSz cx="7315200" cy="96012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  <a:srgbClr val="000000"/>
    <a:srgbClr val="052F25"/>
    <a:srgbClr val="B4762B"/>
    <a:srgbClr val="073363"/>
    <a:srgbClr val="08275A"/>
    <a:srgbClr val="E4B262"/>
    <a:srgbClr val="F2D7A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07" d="100"/>
          <a:sy n="107" d="100"/>
        </p:scale>
        <p:origin x="612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3446BB-60EC-0357-CE4D-22A5417E771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E5E3CDC-36CD-61A1-DD75-2DBEDB566D5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F131A86-DCD9-4D30-39ED-B036B8805A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147328-7681-40EF-ADC4-74BDD81DEC7E}" type="datetimeFigureOut">
              <a:rPr lang="en-US" smtClean="0"/>
              <a:t>9/6/2026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D10C1F0-4CF9-EF45-CABB-ED58AFED3A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0BACB1C-5981-AADB-155C-7C62EB3D78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5B064D-8B1E-46A7-BD31-0D51EDC8111B}" type="slidenum">
              <a:rPr lang="en-US" smtClean="0"/>
              <a:t>‹#›</a:t>
            </a:fld>
            <a:endParaRPr lang="en-US"/>
          </a:p>
        </p:txBody>
      </p:sp>
      <p:pic>
        <p:nvPicPr>
          <p:cNvPr id="11" name="Picture 10" descr="A person walking on the ground&#10;&#10;Description automatically generated">
            <a:extLst>
              <a:ext uri="{FF2B5EF4-FFF2-40B4-BE49-F238E27FC236}">
                <a16:creationId xmlns:a16="http://schemas.microsoft.com/office/drawing/2014/main" id="{69469DEB-EA30-5EE8-9495-2D4C2F6FD27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85976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72CB98-3296-3D46-CE0B-23C3E63040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0F8035D-045B-0E08-9967-04C42CC5DA5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B2D9D58-FDA1-A0A3-1CA8-4DEB044B22F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E53BAE6-C3BE-4E0C-8A72-47333A67DB4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0D44917-0A55-2C64-AFB0-E99CD457419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8F1701F-5D37-C6B8-FA48-BE5A1A2E7D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147328-7681-40EF-ADC4-74BDD81DEC7E}" type="datetimeFigureOut">
              <a:rPr lang="en-US" smtClean="0"/>
              <a:t>9/6/2026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931962A-1E17-52B7-9B5E-601951D6D9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BD9C46D-BF37-E78F-B8CF-802BAA4614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5B064D-8B1E-46A7-BD31-0D51EDC811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10481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FADD84-C6B1-02C4-6AB9-0F02FB0799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4C52901-90C3-B363-DE99-E1DA4D359D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147328-7681-40EF-ADC4-74BDD81DEC7E}" type="datetimeFigureOut">
              <a:rPr lang="en-US" smtClean="0"/>
              <a:t>9/6/2026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00A509E-B387-6019-67EB-03DB31B4FC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C103503-7EEF-B55A-18A5-03771B35EE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5B064D-8B1E-46A7-BD31-0D51EDC811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548638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2CE5EE1-F53D-9F31-BD70-0BB94DBE4D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147328-7681-40EF-ADC4-74BDD81DEC7E}" type="datetimeFigureOut">
              <a:rPr lang="en-US" smtClean="0"/>
              <a:t>9/6/2026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7D7DC72-962A-E439-73E2-6647A8DE04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7241ACF-2FAE-8FD2-0C82-C94D57FCA1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5B064D-8B1E-46A7-BD31-0D51EDC811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945667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DFEA9B-A917-0FB3-8E70-9D33C1F51A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3C99A46-401A-4399-37E0-32C15DA7E0E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043E7F2-AE11-E844-2EB4-E3E3C62FD74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5AB48BC-C6E8-081F-EE59-6A5BF0FC80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147328-7681-40EF-ADC4-74BDD81DEC7E}" type="datetimeFigureOut">
              <a:rPr lang="en-US" smtClean="0"/>
              <a:t>9/6/2026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5A9ED39-B136-98DA-4C9B-533D0C2FB3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5FDD04F-E728-3FD5-0252-F7AD52EF09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5B064D-8B1E-46A7-BD31-0D51EDC811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927002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FB1AA5-ACE3-2888-D392-26978E13C2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235513C-EEC7-A69E-48DA-DC8174B5737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20AEAF6-4192-836D-57AB-8AA6C92DF41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75F61B8-1013-22E1-F55B-BFB07E7803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147328-7681-40EF-ADC4-74BDD81DEC7E}" type="datetimeFigureOut">
              <a:rPr lang="en-US" smtClean="0"/>
              <a:t>9/6/2026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0915E6A-73B0-A93E-00CE-029FCBD8D4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033392F-FC4B-153B-157E-D729BF7D8D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5B064D-8B1E-46A7-BD31-0D51EDC811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262330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727C44-7F5D-CD88-CA42-E1B256C074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4378A39-FDDA-0003-721F-A4864FCA3D4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4D53262-36DC-3860-4C48-A458D1E387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147328-7681-40EF-ADC4-74BDD81DEC7E}" type="datetimeFigureOut">
              <a:rPr lang="en-US" smtClean="0"/>
              <a:t>9/6/2026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63B37D2-CD24-47A3-FE2B-F64CE04603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6CBD448-1E26-2D1F-E258-C8F9CD2C1E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5B064D-8B1E-46A7-BD31-0D51EDC811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117594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AF625793-7CC7-D264-F7E0-C4BAC1D6891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C0ABE8E-3FD6-3E00-0606-8A99B5EE58D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98882BF-43FD-7F3F-28F9-860580519E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147328-7681-40EF-ADC4-74BDD81DEC7E}" type="datetimeFigureOut">
              <a:rPr lang="en-US" smtClean="0"/>
              <a:t>9/6/2026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521DA5A-25BA-5435-3506-76BA996E17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1E85078-5F27-5CF3-68EF-9DFE583122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5B064D-8B1E-46A7-BD31-0D51EDC811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49706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person's shadow on the ground&#10;&#10;Description automatically generated">
            <a:extLst>
              <a:ext uri="{FF2B5EF4-FFF2-40B4-BE49-F238E27FC236}">
                <a16:creationId xmlns:a16="http://schemas.microsoft.com/office/drawing/2014/main" id="{22E5CE7A-F42D-9FDF-03C6-E283F87E493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4E49289-FA61-1A8F-8D2B-4702B94A1E4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6836" y="1696995"/>
            <a:ext cx="11849147" cy="5161004"/>
          </a:xfrm>
        </p:spPr>
        <p:txBody>
          <a:bodyPr>
            <a:normAutofit/>
          </a:bodyPr>
          <a:lstStyle>
            <a:lvl1pPr marL="346075" indent="-346075">
              <a:defRPr sz="3200" b="1">
                <a:solidFill>
                  <a:schemeClr val="bg1"/>
                </a:solidFill>
                <a:effectLst>
                  <a:glow rad="63500">
                    <a:schemeClr val="tx1"/>
                  </a:glow>
                </a:effectLst>
              </a:defRPr>
            </a:lvl1pPr>
            <a:lvl2pPr marL="914400" indent="-349250">
              <a:buFont typeface="Calibri" panose="020F0502020204030204" pitchFamily="34" charset="0"/>
              <a:buChar char="−"/>
              <a:defRPr sz="2800" b="1">
                <a:solidFill>
                  <a:schemeClr val="bg1"/>
                </a:solidFill>
                <a:effectLst>
                  <a:glow rad="63500">
                    <a:schemeClr val="tx1"/>
                  </a:glow>
                </a:effectLst>
              </a:defRPr>
            </a:lvl2pPr>
            <a:lvl3pPr marL="1260475" indent="-228600">
              <a:defRPr sz="2400" b="1">
                <a:solidFill>
                  <a:schemeClr val="bg1"/>
                </a:solidFill>
                <a:effectLst>
                  <a:glow rad="63500">
                    <a:schemeClr val="tx1"/>
                  </a:glow>
                </a:effectLst>
              </a:defRPr>
            </a:lvl3pPr>
            <a:lvl4pPr>
              <a:defRPr sz="2000" b="1">
                <a:solidFill>
                  <a:schemeClr val="bg1"/>
                </a:solidFill>
                <a:effectLst>
                  <a:glow rad="63500">
                    <a:schemeClr val="tx1"/>
                  </a:glow>
                </a:effectLst>
              </a:defRPr>
            </a:lvl4pPr>
            <a:lvl5pPr>
              <a:defRPr sz="2000" b="1">
                <a:solidFill>
                  <a:schemeClr val="bg1"/>
                </a:solidFill>
                <a:effectLst>
                  <a:glow rad="63500">
                    <a:schemeClr val="tx1"/>
                  </a:glow>
                </a:effectLst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309412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person walking on the ground&#10;&#10;Description automatically generated">
            <a:extLst>
              <a:ext uri="{FF2B5EF4-FFF2-40B4-BE49-F238E27FC236}">
                <a16:creationId xmlns:a16="http://schemas.microsoft.com/office/drawing/2014/main" id="{DBB764EA-5B54-DC10-0FA1-73E9083CB6E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4E49289-FA61-1A8F-8D2B-4702B94A1E4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6836" y="1696995"/>
            <a:ext cx="11849147" cy="5161004"/>
          </a:xfrm>
        </p:spPr>
        <p:txBody>
          <a:bodyPr>
            <a:normAutofit/>
          </a:bodyPr>
          <a:lstStyle>
            <a:lvl1pPr marL="346075" indent="-346075">
              <a:defRPr sz="3200" b="1">
                <a:solidFill>
                  <a:schemeClr val="bg1"/>
                </a:solidFill>
                <a:effectLst>
                  <a:glow rad="63500">
                    <a:schemeClr val="tx1"/>
                  </a:glow>
                </a:effectLst>
              </a:defRPr>
            </a:lvl1pPr>
            <a:lvl2pPr marL="914400" indent="-349250">
              <a:buFont typeface="Calibri" panose="020F0502020204030204" pitchFamily="34" charset="0"/>
              <a:buChar char="−"/>
              <a:defRPr sz="2800" b="1">
                <a:solidFill>
                  <a:schemeClr val="bg1"/>
                </a:solidFill>
                <a:effectLst>
                  <a:glow rad="63500">
                    <a:schemeClr val="tx1"/>
                  </a:glow>
                </a:effectLst>
              </a:defRPr>
            </a:lvl2pPr>
            <a:lvl3pPr marL="1260475" indent="-228600">
              <a:defRPr sz="2400" b="1">
                <a:solidFill>
                  <a:schemeClr val="bg1"/>
                </a:solidFill>
                <a:effectLst>
                  <a:glow rad="63500">
                    <a:schemeClr val="tx1"/>
                  </a:glow>
                </a:effectLst>
              </a:defRPr>
            </a:lvl3pPr>
            <a:lvl4pPr>
              <a:defRPr sz="2000" b="1">
                <a:solidFill>
                  <a:schemeClr val="bg1"/>
                </a:solidFill>
                <a:effectLst>
                  <a:glow rad="63500">
                    <a:schemeClr val="tx1"/>
                  </a:glow>
                </a:effectLst>
              </a:defRPr>
            </a:lvl4pPr>
            <a:lvl5pPr>
              <a:defRPr sz="2000" b="1">
                <a:solidFill>
                  <a:schemeClr val="bg1"/>
                </a:solidFill>
                <a:effectLst>
                  <a:glow rad="63500">
                    <a:schemeClr val="tx1"/>
                  </a:glow>
                </a:effectLst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3971010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person walking on the ground&#10;&#10;Description automatically generated">
            <a:extLst>
              <a:ext uri="{FF2B5EF4-FFF2-40B4-BE49-F238E27FC236}">
                <a16:creationId xmlns:a16="http://schemas.microsoft.com/office/drawing/2014/main" id="{B07195F5-92D3-1E7C-18D3-49B52AABD7B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4E49289-FA61-1A8F-8D2B-4702B94A1E4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6836" y="1696995"/>
            <a:ext cx="11849147" cy="5161004"/>
          </a:xfrm>
        </p:spPr>
        <p:txBody>
          <a:bodyPr>
            <a:normAutofit/>
          </a:bodyPr>
          <a:lstStyle>
            <a:lvl1pPr marL="346075" indent="-346075">
              <a:defRPr sz="3200" b="1">
                <a:solidFill>
                  <a:schemeClr val="bg1"/>
                </a:solidFill>
                <a:effectLst>
                  <a:glow rad="63500">
                    <a:schemeClr val="tx1"/>
                  </a:glow>
                </a:effectLst>
              </a:defRPr>
            </a:lvl1pPr>
            <a:lvl2pPr marL="914400" indent="-349250">
              <a:buFont typeface="Calibri" panose="020F0502020204030204" pitchFamily="34" charset="0"/>
              <a:buChar char="−"/>
              <a:defRPr sz="2800" b="1">
                <a:solidFill>
                  <a:schemeClr val="bg1"/>
                </a:solidFill>
                <a:effectLst>
                  <a:glow rad="63500">
                    <a:schemeClr val="tx1"/>
                  </a:glow>
                </a:effectLst>
              </a:defRPr>
            </a:lvl2pPr>
            <a:lvl3pPr marL="1260475" indent="-228600">
              <a:defRPr sz="2400" b="1">
                <a:solidFill>
                  <a:schemeClr val="bg1"/>
                </a:solidFill>
                <a:effectLst>
                  <a:glow rad="63500">
                    <a:schemeClr val="tx1"/>
                  </a:glow>
                </a:effectLst>
              </a:defRPr>
            </a:lvl3pPr>
            <a:lvl4pPr>
              <a:defRPr sz="2000" b="1">
                <a:solidFill>
                  <a:schemeClr val="bg1"/>
                </a:solidFill>
                <a:effectLst>
                  <a:glow rad="63500">
                    <a:schemeClr val="tx1"/>
                  </a:glow>
                </a:effectLst>
              </a:defRPr>
            </a:lvl4pPr>
            <a:lvl5pPr>
              <a:defRPr sz="2000" b="1">
                <a:solidFill>
                  <a:schemeClr val="bg1"/>
                </a:solidFill>
                <a:effectLst>
                  <a:glow rad="63500">
                    <a:schemeClr val="tx1"/>
                  </a:glow>
                </a:effectLst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287497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person walking on the ground&#10;&#10;Description automatically generated">
            <a:extLst>
              <a:ext uri="{FF2B5EF4-FFF2-40B4-BE49-F238E27FC236}">
                <a16:creationId xmlns:a16="http://schemas.microsoft.com/office/drawing/2014/main" id="{14ACD1A9-5158-8F0D-22F0-D342349CC7C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4E49289-FA61-1A8F-8D2B-4702B94A1E4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6836" y="1696995"/>
            <a:ext cx="11849147" cy="5161004"/>
          </a:xfrm>
        </p:spPr>
        <p:txBody>
          <a:bodyPr>
            <a:normAutofit/>
          </a:bodyPr>
          <a:lstStyle>
            <a:lvl1pPr marL="346075" indent="-346075">
              <a:defRPr sz="3200" b="1">
                <a:solidFill>
                  <a:schemeClr val="bg1"/>
                </a:solidFill>
                <a:effectLst>
                  <a:glow rad="63500">
                    <a:schemeClr val="tx1"/>
                  </a:glow>
                </a:effectLst>
              </a:defRPr>
            </a:lvl1pPr>
            <a:lvl2pPr marL="914400" indent="-349250">
              <a:buFont typeface="Calibri" panose="020F0502020204030204" pitchFamily="34" charset="0"/>
              <a:buChar char="−"/>
              <a:defRPr sz="2800" b="1">
                <a:solidFill>
                  <a:schemeClr val="bg1"/>
                </a:solidFill>
                <a:effectLst>
                  <a:glow rad="63500">
                    <a:schemeClr val="tx1"/>
                  </a:glow>
                </a:effectLst>
              </a:defRPr>
            </a:lvl2pPr>
            <a:lvl3pPr marL="1260475" indent="-228600">
              <a:defRPr sz="2400" b="1">
                <a:solidFill>
                  <a:schemeClr val="bg1"/>
                </a:solidFill>
                <a:effectLst>
                  <a:glow rad="63500">
                    <a:schemeClr val="tx1"/>
                  </a:glow>
                </a:effectLst>
              </a:defRPr>
            </a:lvl3pPr>
            <a:lvl4pPr>
              <a:defRPr sz="2000" b="1">
                <a:solidFill>
                  <a:schemeClr val="bg1"/>
                </a:solidFill>
                <a:effectLst>
                  <a:glow rad="63500">
                    <a:schemeClr val="tx1"/>
                  </a:glow>
                </a:effectLst>
              </a:defRPr>
            </a:lvl4pPr>
            <a:lvl5pPr>
              <a:defRPr sz="2000" b="1">
                <a:solidFill>
                  <a:schemeClr val="bg1"/>
                </a:solidFill>
                <a:effectLst>
                  <a:glow rad="63500">
                    <a:schemeClr val="tx1"/>
                  </a:glow>
                </a:effectLst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8669150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0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person walking on the ground&#10;&#10;Description automatically generated">
            <a:extLst>
              <a:ext uri="{FF2B5EF4-FFF2-40B4-BE49-F238E27FC236}">
                <a16:creationId xmlns:a16="http://schemas.microsoft.com/office/drawing/2014/main" id="{25CC431C-2E58-9FED-1BBD-7D608B5B442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4E49289-FA61-1A8F-8D2B-4702B94A1E4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6836" y="1696995"/>
            <a:ext cx="11849147" cy="5161004"/>
          </a:xfrm>
        </p:spPr>
        <p:txBody>
          <a:bodyPr>
            <a:normAutofit/>
          </a:bodyPr>
          <a:lstStyle>
            <a:lvl1pPr marL="346075" indent="-346075">
              <a:defRPr sz="3200" b="1">
                <a:solidFill>
                  <a:schemeClr val="bg1"/>
                </a:solidFill>
                <a:effectLst>
                  <a:glow rad="63500">
                    <a:schemeClr val="tx1"/>
                  </a:glow>
                </a:effectLst>
              </a:defRPr>
            </a:lvl1pPr>
            <a:lvl2pPr marL="914400" indent="-349250">
              <a:buFont typeface="Calibri" panose="020F0502020204030204" pitchFamily="34" charset="0"/>
              <a:buChar char="−"/>
              <a:defRPr sz="2800" b="1">
                <a:solidFill>
                  <a:schemeClr val="bg1"/>
                </a:solidFill>
                <a:effectLst>
                  <a:glow rad="63500">
                    <a:schemeClr val="tx1"/>
                  </a:glow>
                </a:effectLst>
              </a:defRPr>
            </a:lvl2pPr>
            <a:lvl3pPr marL="1260475" indent="-228600">
              <a:defRPr sz="2400" b="1">
                <a:solidFill>
                  <a:schemeClr val="bg1"/>
                </a:solidFill>
                <a:effectLst>
                  <a:glow rad="63500">
                    <a:schemeClr val="tx1"/>
                  </a:glow>
                </a:effectLst>
              </a:defRPr>
            </a:lvl3pPr>
            <a:lvl4pPr>
              <a:defRPr sz="2000" b="1">
                <a:solidFill>
                  <a:schemeClr val="bg1"/>
                </a:solidFill>
                <a:effectLst>
                  <a:glow rad="63500">
                    <a:schemeClr val="tx1"/>
                  </a:glow>
                </a:effectLst>
              </a:defRPr>
            </a:lvl4pPr>
            <a:lvl5pPr>
              <a:defRPr sz="2000" b="1">
                <a:solidFill>
                  <a:schemeClr val="bg1"/>
                </a:solidFill>
                <a:effectLst>
                  <a:glow rad="63500">
                    <a:schemeClr val="tx1"/>
                  </a:glow>
                </a:effectLst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3905355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9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person's foot walking on the ground&#10;&#10;Description automatically generated">
            <a:extLst>
              <a:ext uri="{FF2B5EF4-FFF2-40B4-BE49-F238E27FC236}">
                <a16:creationId xmlns:a16="http://schemas.microsoft.com/office/drawing/2014/main" id="{C12DF88A-13D4-1D64-85D0-0E02BBAE5D9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4E49289-FA61-1A8F-8D2B-4702B94A1E4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6836" y="1713470"/>
            <a:ext cx="11849147" cy="5144529"/>
          </a:xfrm>
        </p:spPr>
        <p:txBody>
          <a:bodyPr>
            <a:normAutofit/>
          </a:bodyPr>
          <a:lstStyle>
            <a:lvl1pPr marL="346075" indent="-346075">
              <a:defRPr sz="3200" b="1">
                <a:solidFill>
                  <a:schemeClr val="bg1"/>
                </a:solidFill>
                <a:effectLst>
                  <a:glow rad="63500">
                    <a:schemeClr val="tx1"/>
                  </a:glow>
                </a:effectLst>
              </a:defRPr>
            </a:lvl1pPr>
            <a:lvl2pPr marL="914400" indent="-349250">
              <a:buFont typeface="Calibri" panose="020F0502020204030204" pitchFamily="34" charset="0"/>
              <a:buChar char="−"/>
              <a:defRPr sz="2800" b="1">
                <a:solidFill>
                  <a:schemeClr val="bg1"/>
                </a:solidFill>
                <a:effectLst>
                  <a:glow rad="63500">
                    <a:schemeClr val="tx1"/>
                  </a:glow>
                </a:effectLst>
              </a:defRPr>
            </a:lvl2pPr>
            <a:lvl3pPr marL="1260475" indent="-228600">
              <a:defRPr sz="2400" b="1">
                <a:solidFill>
                  <a:schemeClr val="bg1"/>
                </a:solidFill>
                <a:effectLst>
                  <a:glow rad="63500">
                    <a:schemeClr val="tx1"/>
                  </a:glow>
                </a:effectLst>
              </a:defRPr>
            </a:lvl3pPr>
            <a:lvl4pPr>
              <a:defRPr sz="2000" b="1">
                <a:solidFill>
                  <a:schemeClr val="bg1"/>
                </a:solidFill>
                <a:effectLst>
                  <a:glow rad="63500">
                    <a:schemeClr val="tx1"/>
                  </a:glow>
                </a:effectLst>
              </a:defRPr>
            </a:lvl4pPr>
            <a:lvl5pPr>
              <a:defRPr sz="2000" b="1">
                <a:solidFill>
                  <a:schemeClr val="bg1"/>
                </a:solidFill>
                <a:effectLst>
                  <a:glow rad="63500">
                    <a:schemeClr val="tx1"/>
                  </a:glow>
                </a:effectLst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1861626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BD2851-4961-52C0-85D6-64F316EAB0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507080E-D79F-9681-2D2A-A2C30C23F56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9F8AA5D-AB30-C529-0317-DB58213766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147328-7681-40EF-ADC4-74BDD81DEC7E}" type="datetimeFigureOut">
              <a:rPr lang="en-US" smtClean="0"/>
              <a:t>9/6/2026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1F5C853-59C8-EAF4-5484-DB18A5E8B1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7CBFB93-5FB4-2AD1-F3E0-8283D4ADC4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5B064D-8B1E-46A7-BD31-0D51EDC811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94240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F7DD47-4114-3723-0347-4E23289F22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AA27478-49F6-3706-B572-062FA387107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A45E90B-1C49-18CB-73D5-8C9A2BD13A7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0B68C33-5EE5-3959-4A99-66FBF8D687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147328-7681-40EF-ADC4-74BDD81DEC7E}" type="datetimeFigureOut">
              <a:rPr lang="en-US" smtClean="0"/>
              <a:t>9/6/2026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E8E66AD-AFE5-CB8D-9362-2463F521FF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D9D031A-56B7-C0C1-C841-E792099B45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5B064D-8B1E-46A7-BD31-0D51EDC811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52847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08FE4D8-36F4-AC36-36FF-9F82827E6F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7D3C21C-F2CF-58DC-29D3-3E958CEDB33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7C14438-4658-E4DE-DEA5-ED264D8D498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147328-7681-40EF-ADC4-74BDD81DEC7E}" type="datetimeFigureOut">
              <a:rPr lang="en-US" smtClean="0"/>
              <a:t>9/6/2026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CC360E7-4732-9DA6-0971-9C1DFD4413C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71275A5-167E-10EC-2A2B-CB9A1C240A5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B5B064D-8B1E-46A7-BD31-0D51EDC811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74090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94" r:id="rId2"/>
    <p:sldLayoutId id="2147483695" r:id="rId3"/>
    <p:sldLayoutId id="2147483696" r:id="rId4"/>
    <p:sldLayoutId id="2147483697" r:id="rId5"/>
    <p:sldLayoutId id="2147483698" r:id="rId6"/>
    <p:sldLayoutId id="2147483693" r:id="rId7"/>
    <p:sldLayoutId id="2147483651" r:id="rId8"/>
    <p:sldLayoutId id="2147483652" r:id="rId9"/>
    <p:sldLayoutId id="2147483653" r:id="rId10"/>
    <p:sldLayoutId id="2147483654" r:id="rId11"/>
    <p:sldLayoutId id="2147483655" r:id="rId12"/>
    <p:sldLayoutId id="2147483656" r:id="rId13"/>
    <p:sldLayoutId id="2147483657" r:id="rId14"/>
    <p:sldLayoutId id="2147483658" r:id="rId15"/>
    <p:sldLayoutId id="2147483659" r:id="rId1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black background with white text&#10;&#10;Description automatically generated">
            <a:extLst>
              <a:ext uri="{FF2B5EF4-FFF2-40B4-BE49-F238E27FC236}">
                <a16:creationId xmlns:a16="http://schemas.microsoft.com/office/drawing/2014/main" id="{29BF7099-6924-2635-0C79-52E0C73B648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5071"/>
          <a:stretch/>
        </p:blipFill>
        <p:spPr>
          <a:xfrm>
            <a:off x="504" y="283"/>
            <a:ext cx="12190992" cy="4452447"/>
          </a:xfrm>
          <a:prstGeom prst="rect">
            <a:avLst/>
          </a:prstGeom>
        </p:spPr>
      </p:pic>
      <p:pic>
        <p:nvPicPr>
          <p:cNvPr id="6" name="Picture 5" descr="A black background with white text&#10;&#10;Description automatically generated">
            <a:extLst>
              <a:ext uri="{FF2B5EF4-FFF2-40B4-BE49-F238E27FC236}">
                <a16:creationId xmlns:a16="http://schemas.microsoft.com/office/drawing/2014/main" id="{DF71051C-1190-E4D3-5DDD-011ADE79F4B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4" y="283"/>
            <a:ext cx="12190992" cy="68574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41905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5A61AF7-2F80-A0E2-E65B-3110A14FD83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2880" y="1696995"/>
            <a:ext cx="12009120" cy="5161004"/>
          </a:xfrm>
        </p:spPr>
        <p:txBody>
          <a:bodyPr>
            <a:normAutofit/>
          </a:bodyPr>
          <a:lstStyle/>
          <a:p>
            <a:r>
              <a:rPr lang="en-US" dirty="0"/>
              <a:t>Jesus spoke of the “abomination of desolation” (24:15)</a:t>
            </a:r>
          </a:p>
          <a:p>
            <a:pPr lvl="1"/>
            <a:r>
              <a:rPr lang="en-US" dirty="0"/>
              <a:t>It had been prophesied by Daniel (Dan. 9:24-27; cf. Matt. 23:38)</a:t>
            </a:r>
          </a:p>
          <a:p>
            <a:pPr lvl="1"/>
            <a:r>
              <a:rPr lang="en-US" dirty="0"/>
              <a:t>It was something these disciples could “SEE”</a:t>
            </a:r>
          </a:p>
          <a:p>
            <a:pPr lvl="1"/>
            <a:r>
              <a:rPr lang="en-US" dirty="0"/>
              <a:t>Jesus expected it to be understood and taken seriously </a:t>
            </a:r>
          </a:p>
          <a:p>
            <a:r>
              <a:rPr lang="en-US" dirty="0"/>
              <a:t>Luke identifies the practical meaning (Luke 21:20-21)</a:t>
            </a:r>
          </a:p>
          <a:p>
            <a:pPr lvl="1"/>
            <a:r>
              <a:rPr lang="en-US" dirty="0"/>
              <a:t>When Jerusalem is surrounded by armies, its desolation is near</a:t>
            </a:r>
          </a:p>
          <a:p>
            <a:r>
              <a:rPr lang="en-US" dirty="0"/>
              <a:t>The response proves it was a local event (24:16-18)</a:t>
            </a:r>
          </a:p>
          <a:p>
            <a:pPr lvl="1"/>
            <a:r>
              <a:rPr lang="en-US" dirty="0"/>
              <a:t>These are EMERGENCY evacuation orders</a:t>
            </a:r>
          </a:p>
          <a:p>
            <a:r>
              <a:rPr lang="en-US" dirty="0"/>
              <a:t>The practical obstacles prove the same thing (24:19-20)</a:t>
            </a:r>
          </a:p>
        </p:txBody>
      </p:sp>
    </p:spTree>
    <p:extLst>
      <p:ext uri="{BB962C8B-B14F-4D97-AF65-F5344CB8AC3E}">
        <p14:creationId xmlns:p14="http://schemas.microsoft.com/office/powerpoint/2010/main" val="38082906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5A61AF7-2F80-A0E2-E65B-3110A14FD83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/>
              <a:t>The tribulation belongs to the same flight Jesus has just described (24:21)</a:t>
            </a:r>
          </a:p>
          <a:p>
            <a:pPr lvl="1"/>
            <a:r>
              <a:rPr lang="en-US" dirty="0"/>
              <a:t>Notice the connective: “For THEN there will be a great tribulation”</a:t>
            </a:r>
          </a:p>
          <a:p>
            <a:r>
              <a:rPr lang="en-US" dirty="0"/>
              <a:t>Jesus used such extreme language because of the worst tribulation ever (24:21)</a:t>
            </a:r>
          </a:p>
          <a:p>
            <a:pPr lvl="1"/>
            <a:r>
              <a:rPr lang="en-US" dirty="0"/>
              <a:t>There is unparalleled GUILT involved (Matt. 23:32-36; Luke 21:22)</a:t>
            </a:r>
          </a:p>
          <a:p>
            <a:pPr lvl="1"/>
            <a:r>
              <a:rPr lang="en-US" dirty="0"/>
              <a:t>There is unparalleled SUFFERING involved (Luke 21:23-24)</a:t>
            </a:r>
          </a:p>
          <a:p>
            <a:pPr lvl="1"/>
            <a:r>
              <a:rPr lang="en-US" dirty="0"/>
              <a:t>“Nor ever shall be” shows history continues afterward</a:t>
            </a:r>
          </a:p>
          <a:p>
            <a:r>
              <a:rPr lang="en-US" dirty="0"/>
              <a:t>The days would be shortened for the elect (24:22)</a:t>
            </a:r>
          </a:p>
          <a:p>
            <a:pPr lvl="1"/>
            <a:r>
              <a:rPr lang="en-US" dirty="0"/>
              <a:t>God’s providence was at work for His people in the midst of His judgment</a:t>
            </a:r>
          </a:p>
          <a:p>
            <a:r>
              <a:rPr lang="en-US" dirty="0"/>
              <a:t>The danger of deception intensifies during the crisis (24:23-26)</a:t>
            </a:r>
          </a:p>
          <a:p>
            <a:r>
              <a:rPr lang="en-US" dirty="0"/>
              <a:t>Jesus contrasts those local claims with His actual return (24:27)</a:t>
            </a:r>
          </a:p>
          <a:p>
            <a:pPr lvl="1"/>
            <a:r>
              <a:rPr lang="en-US" dirty="0"/>
              <a:t>When Jesus actually returns, nobody will have to tell you where He is</a:t>
            </a:r>
          </a:p>
          <a:p>
            <a:r>
              <a:rPr lang="en-US" dirty="0"/>
              <a:t>The carcass and eagles return us immediately to Jerusalem (24:28)</a:t>
            </a:r>
          </a:p>
          <a:p>
            <a:pPr lvl="1"/>
            <a:r>
              <a:rPr lang="en-US" dirty="0"/>
              <a:t>The invading forces gathering upon the doomed, spiritually dead nation</a:t>
            </a:r>
          </a:p>
        </p:txBody>
      </p:sp>
    </p:spTree>
    <p:extLst>
      <p:ext uri="{BB962C8B-B14F-4D97-AF65-F5344CB8AC3E}">
        <p14:creationId xmlns:p14="http://schemas.microsoft.com/office/powerpoint/2010/main" val="1440099520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5A61AF7-2F80-A0E2-E65B-3110A14FD83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6836" y="1696995"/>
            <a:ext cx="11955164" cy="5161004"/>
          </a:xfrm>
        </p:spPr>
        <p:txBody>
          <a:bodyPr>
            <a:normAutofit fontScale="85000" lnSpcReduction="20000"/>
          </a:bodyPr>
          <a:lstStyle/>
          <a:p>
            <a:r>
              <a:rPr lang="en-US" dirty="0"/>
              <a:t>Jesus Himself used an important time word: “IMMEDIATELY” (24:29)</a:t>
            </a:r>
          </a:p>
          <a:p>
            <a:r>
              <a:rPr lang="en-US" dirty="0"/>
              <a:t>The OLD TESTAMENT used cosmic language for the fall of nations (24:29)</a:t>
            </a:r>
          </a:p>
          <a:p>
            <a:pPr lvl="1"/>
            <a:r>
              <a:rPr lang="en-US" dirty="0"/>
              <a:t>The fall of BABYLON (Isa. 13) </a:t>
            </a:r>
          </a:p>
          <a:p>
            <a:pPr lvl="1"/>
            <a:r>
              <a:rPr lang="en-US" dirty="0"/>
              <a:t>The fall of EDOM (Isa. 34:4-5)</a:t>
            </a:r>
          </a:p>
          <a:p>
            <a:pPr lvl="1"/>
            <a:r>
              <a:rPr lang="en-US" dirty="0"/>
              <a:t>The fall of EGYPT (Ezek. 32:7-8) </a:t>
            </a:r>
          </a:p>
          <a:p>
            <a:r>
              <a:rPr lang="en-US" dirty="0"/>
              <a:t>The OLD TESTAMENT also explains “coming on the clouds” (24:30)</a:t>
            </a:r>
          </a:p>
          <a:p>
            <a:pPr lvl="1"/>
            <a:r>
              <a:rPr lang="en-US" dirty="0"/>
              <a:t>Divine “coming” in judgment “in a cloud” occurred against Egypt (Isa. 19:1)</a:t>
            </a:r>
          </a:p>
          <a:p>
            <a:r>
              <a:rPr lang="en-US" dirty="0"/>
              <a:t>The destruction would be a “SIGN”: the Son of Man is reigning in heaven (24:30)</a:t>
            </a:r>
          </a:p>
          <a:p>
            <a:pPr lvl="1"/>
            <a:r>
              <a:rPr lang="en-US" dirty="0"/>
              <a:t>A.D. 70 visually demonstrated His reigning authority as Lord and Christ (Acts 2:30-36)</a:t>
            </a:r>
          </a:p>
          <a:p>
            <a:r>
              <a:rPr lang="en-US" dirty="0"/>
              <a:t>“All the tribes…will mourn” (24:30)</a:t>
            </a:r>
          </a:p>
          <a:p>
            <a:r>
              <a:rPr lang="en-US" dirty="0"/>
              <a:t>The GOSPEL would involve angels, a trumpet and gathering (24:31)</a:t>
            </a:r>
          </a:p>
          <a:p>
            <a:pPr lvl="1"/>
            <a:r>
              <a:rPr lang="en-US" dirty="0"/>
              <a:t>“Angels” can simply mean “messengers” (Mt. 11:10; Mk. 1:2; Lk. 7:24; 9:52; Jas. 2:25)</a:t>
            </a:r>
          </a:p>
          <a:p>
            <a:pPr lvl="1"/>
            <a:r>
              <a:rPr lang="en-US" dirty="0"/>
              <a:t>A trumpet of judgment (Isa. 18:3; 27:13; Hos. 8:1) </a:t>
            </a:r>
            <a:r>
              <a:rPr lang="en-US"/>
              <a:t>or of “</a:t>
            </a:r>
            <a:r>
              <a:rPr lang="en-US" dirty="0"/>
              <a:t>Jubilee” at liberty (Lev. 25)</a:t>
            </a:r>
          </a:p>
          <a:p>
            <a:pPr lvl="1"/>
            <a:r>
              <a:rPr lang="en-US" dirty="0"/>
              <a:t>His elect are gathered from every direction, from all nations (v. 14; Mk. 16:15; Ac. 1:8)</a:t>
            </a:r>
          </a:p>
        </p:txBody>
      </p:sp>
    </p:spTree>
    <p:extLst>
      <p:ext uri="{BB962C8B-B14F-4D97-AF65-F5344CB8AC3E}">
        <p14:creationId xmlns:p14="http://schemas.microsoft.com/office/powerpoint/2010/main" val="3759923012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5A61AF7-2F80-A0E2-E65B-3110A14FD83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6836" y="1696995"/>
            <a:ext cx="11955164" cy="5161004"/>
          </a:xfrm>
        </p:spPr>
        <p:txBody>
          <a:bodyPr>
            <a:normAutofit fontScale="85000" lnSpcReduction="10000"/>
          </a:bodyPr>
          <a:lstStyle/>
          <a:p>
            <a:pPr>
              <a:lnSpc>
                <a:spcPct val="100000"/>
              </a:lnSpc>
            </a:pPr>
            <a:r>
              <a:rPr lang="en-US" dirty="0"/>
              <a:t>Jesus’ use of the fig tree shows the signs would be recognizable (24:32-33)</a:t>
            </a:r>
          </a:p>
          <a:p>
            <a:pPr lvl="1">
              <a:lnSpc>
                <a:spcPct val="100000"/>
              </a:lnSpc>
            </a:pPr>
            <a:r>
              <a:rPr lang="en-US" dirty="0"/>
              <a:t>“Seeing” the signs indicates “nearness”</a:t>
            </a:r>
          </a:p>
          <a:p>
            <a:pPr>
              <a:lnSpc>
                <a:spcPct val="100000"/>
              </a:lnSpc>
            </a:pPr>
            <a:r>
              <a:rPr lang="en-US" dirty="0"/>
              <a:t>Jesus’ sharp contrast of “know” and “no one knows” is critical (24:33, 36)</a:t>
            </a:r>
          </a:p>
          <a:p>
            <a:pPr lvl="1">
              <a:lnSpc>
                <a:spcPct val="100000"/>
              </a:lnSpc>
            </a:pPr>
            <a:r>
              <a:rPr lang="en-US" dirty="0"/>
              <a:t>There were signs before the destruction of Jerusalem</a:t>
            </a:r>
          </a:p>
          <a:p>
            <a:pPr lvl="1">
              <a:lnSpc>
                <a:spcPct val="100000"/>
              </a:lnSpc>
            </a:pPr>
            <a:r>
              <a:rPr lang="en-US" dirty="0"/>
              <a:t>There will be NO signs before the final coming of Christ</a:t>
            </a:r>
          </a:p>
          <a:p>
            <a:pPr>
              <a:lnSpc>
                <a:spcPct val="100000"/>
              </a:lnSpc>
            </a:pPr>
            <a:r>
              <a:rPr lang="en-US" dirty="0"/>
              <a:t>Jesus’ emphasis of “THIS generation” identifies WHEN (24:34)</a:t>
            </a:r>
          </a:p>
          <a:p>
            <a:pPr lvl="1">
              <a:lnSpc>
                <a:spcPct val="100000"/>
              </a:lnSpc>
            </a:pPr>
            <a:r>
              <a:rPr lang="en-US" dirty="0"/>
              <a:t>YOU = Peter, Andrew, James, John</a:t>
            </a:r>
          </a:p>
          <a:p>
            <a:pPr lvl="1">
              <a:lnSpc>
                <a:spcPct val="100000"/>
              </a:lnSpc>
            </a:pPr>
            <a:r>
              <a:rPr lang="en-US" dirty="0"/>
              <a:t>THIS GENERATION = their contemporaries</a:t>
            </a:r>
          </a:p>
          <a:p>
            <a:pPr lvl="1">
              <a:lnSpc>
                <a:spcPct val="100000"/>
              </a:lnSpc>
            </a:pPr>
            <a:r>
              <a:rPr lang="en-US" dirty="0"/>
              <a:t>ALL THESE THINGS = everything Jesus had just discussed (incl. vss. 29-31)</a:t>
            </a:r>
          </a:p>
          <a:p>
            <a:pPr>
              <a:lnSpc>
                <a:spcPct val="100000"/>
              </a:lnSpc>
            </a:pPr>
            <a:r>
              <a:rPr lang="en-US" dirty="0"/>
              <a:t>Jesus’ encompassing “ALL these things” will not allow vss. 29-31 to be cut loose</a:t>
            </a:r>
          </a:p>
          <a:p>
            <a:pPr>
              <a:lnSpc>
                <a:spcPct val="100000"/>
              </a:lnSpc>
            </a:pPr>
            <a:r>
              <a:rPr lang="en-US" dirty="0"/>
              <a:t>Jesus’ own authority is the reliability behind the prophecy (24:35)</a:t>
            </a:r>
          </a:p>
        </p:txBody>
      </p:sp>
    </p:spTree>
    <p:extLst>
      <p:ext uri="{BB962C8B-B14F-4D97-AF65-F5344CB8AC3E}">
        <p14:creationId xmlns:p14="http://schemas.microsoft.com/office/powerpoint/2010/main" val="1475020963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"/>
                            </p:stCondLst>
                            <p:childTnLst>
                              <p:par>
                                <p:cTn id="2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00"/>
                            </p:stCondLst>
                            <p:childTnLst>
                              <p:par>
                                <p:cTn id="3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000"/>
                            </p:stCondLst>
                            <p:childTnLst>
                              <p:par>
                                <p:cTn id="3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500"/>
                            </p:stCondLst>
                            <p:childTnLst>
                              <p:par>
                                <p:cTn id="4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5A61AF7-2F80-A0E2-E65B-3110A14FD83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US" dirty="0"/>
              <a:t>The problem was never that Matthew 24 is impossible to understand</a:t>
            </a:r>
          </a:p>
          <a:p>
            <a:r>
              <a:rPr lang="en-US" dirty="0"/>
              <a:t>Much of the problem has been that people have:</a:t>
            </a:r>
          </a:p>
          <a:p>
            <a:pPr lvl="1"/>
            <a:r>
              <a:rPr lang="en-US" dirty="0"/>
              <a:t>ignored the parallel accounts</a:t>
            </a:r>
          </a:p>
          <a:p>
            <a:pPr lvl="1"/>
            <a:r>
              <a:rPr lang="en-US" dirty="0"/>
              <a:t>detached verses from their local context</a:t>
            </a:r>
          </a:p>
          <a:p>
            <a:pPr lvl="1"/>
            <a:r>
              <a:rPr lang="en-US" dirty="0"/>
              <a:t>read figurative Old Testament language literally</a:t>
            </a:r>
          </a:p>
          <a:p>
            <a:pPr lvl="1"/>
            <a:r>
              <a:rPr lang="en-US" dirty="0"/>
              <a:t>and allowed difficult imagery to overrule Jesus’ plain time statement</a:t>
            </a:r>
          </a:p>
          <a:p>
            <a:r>
              <a:rPr lang="en-US" dirty="0"/>
              <a:t>The DIFFICULT LANGUAGE does NOT overturn the CLEAR CONTEXT!</a:t>
            </a:r>
          </a:p>
          <a:p>
            <a:r>
              <a:rPr lang="en-US" dirty="0"/>
              <a:t>Just let THE BIBLE EXPLAIN THE BIBLE!</a:t>
            </a:r>
          </a:p>
          <a:p>
            <a:r>
              <a:rPr lang="en-US" dirty="0"/>
              <a:t>The precise fulfillment of Jesus’ precise prophecy about Jerusalem fortifies our confidence in His promise to come again in final judgment</a:t>
            </a:r>
          </a:p>
        </p:txBody>
      </p:sp>
    </p:spTree>
    <p:extLst>
      <p:ext uri="{BB962C8B-B14F-4D97-AF65-F5344CB8AC3E}">
        <p14:creationId xmlns:p14="http://schemas.microsoft.com/office/powerpoint/2010/main" val="535240949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000"/>
                            </p:stCondLst>
                            <p:childTnLst>
                              <p:par>
                                <p:cTn id="2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"/>
                            </p:stCondLst>
                            <p:childTnLst>
                              <p:par>
                                <p:cTn id="3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1000"/>
                            </p:stCondLst>
                            <p:childTnLst>
                              <p:par>
                                <p:cTn id="3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BEC285F-ACBF-498C-D070-90C5C43B08F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400" dirty="0"/>
              <a:t>Believe that Jesus is the Son of God – John 8:24</a:t>
            </a:r>
          </a:p>
          <a:p>
            <a:r>
              <a:rPr lang="en-US" sz="3400" dirty="0"/>
              <a:t>Repent of your sins and turn toward God – Luke 13:3</a:t>
            </a:r>
          </a:p>
          <a:p>
            <a:r>
              <a:rPr lang="en-US" sz="3400" dirty="0"/>
              <a:t>Confess your faith in Jesus Christ – Romans 10:9</a:t>
            </a:r>
          </a:p>
          <a:p>
            <a:r>
              <a:rPr lang="en-US" sz="3400" dirty="0"/>
              <a:t>Be baptized into Christ – Mark 16:16</a:t>
            </a:r>
          </a:p>
          <a:p>
            <a:pPr lvl="1"/>
            <a:r>
              <a:rPr lang="en-US" sz="3000" dirty="0"/>
              <a:t>God will forgive you of all sins – Acts 2:38</a:t>
            </a:r>
          </a:p>
          <a:p>
            <a:pPr lvl="1"/>
            <a:r>
              <a:rPr lang="en-US" sz="3000" dirty="0"/>
              <a:t>God will add you to His church – Acts 2:47</a:t>
            </a:r>
          </a:p>
          <a:p>
            <a:pPr lvl="1"/>
            <a:r>
              <a:rPr lang="en-US" sz="3000" dirty="0"/>
              <a:t>God will enroll you in heaven – Hebrews 12:23</a:t>
            </a:r>
          </a:p>
          <a:p>
            <a:r>
              <a:rPr lang="en-US" sz="3400" dirty="0"/>
              <a:t>Obey Jesus and walk with Him faithfully – 1 John 1:7</a:t>
            </a:r>
          </a:p>
        </p:txBody>
      </p:sp>
    </p:spTree>
    <p:extLst>
      <p:ext uri="{BB962C8B-B14F-4D97-AF65-F5344CB8AC3E}">
        <p14:creationId xmlns:p14="http://schemas.microsoft.com/office/powerpoint/2010/main" val="2581932917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5926</TotalTime>
  <Words>785</Words>
  <Application>Microsoft Office PowerPoint</Application>
  <PresentationFormat>Widescreen</PresentationFormat>
  <Paragraphs>64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1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David Sproule</dc:creator>
  <cp:lastModifiedBy>David Sproule</cp:lastModifiedBy>
  <cp:revision>45</cp:revision>
  <cp:lastPrinted>2025-04-13T18:24:42Z</cp:lastPrinted>
  <dcterms:created xsi:type="dcterms:W3CDTF">2024-12-31T23:52:29Z</dcterms:created>
  <dcterms:modified xsi:type="dcterms:W3CDTF">2026-09-06T21:07:09Z</dcterms:modified>
</cp:coreProperties>
</file>