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71" r:id="rId4"/>
    <p:sldId id="272" r:id="rId5"/>
    <p:sldId id="269" r:id="rId6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0000"/>
    <a:srgbClr val="052F25"/>
    <a:srgbClr val="B4762B"/>
    <a:srgbClr val="073363"/>
    <a:srgbClr val="08275A"/>
    <a:srgbClr val="E4B262"/>
    <a:srgbClr val="F2D7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98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446BB-60EC-0357-CE4D-22A5417E77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5E3CDC-36CD-61A1-DD75-2DBEDB566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131A86-DCD9-4D30-39ED-B036B8805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10C1F0-4CF9-EF45-CABB-ED58AFED3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BACB1C-5981-AADB-155C-7C62EB3D7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A person walking on the ground&#10;&#10;Description automatically generated">
            <a:extLst>
              <a:ext uri="{FF2B5EF4-FFF2-40B4-BE49-F238E27FC236}">
                <a16:creationId xmlns:a16="http://schemas.microsoft.com/office/drawing/2014/main" id="{69469DEB-EA30-5EE8-9495-2D4C2F6FD2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597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CE5EE1-F53D-9F31-BD70-0BB94DBE4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D7DC72-962A-E439-73E2-6647A8DE0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241ACF-2FAE-8FD2-0C82-C94D57FCA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456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FEA9B-A917-0FB3-8E70-9D33C1F5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99A46-401A-4399-37E0-32C15DA7E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43E7F2-AE11-E844-2EB4-E3E3C62FD7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AB48BC-C6E8-081F-EE59-6A5BF0FC8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A9ED39-B136-98DA-4C9B-533D0C2FB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FDD04F-E728-3FD5-0252-F7AD52EF0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2700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B1AA5-ACE3-2888-D392-26978E13C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35513C-EEC7-A69E-48DA-DC8174B573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0AEAF6-4192-836D-57AB-8AA6C92DF4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5F61B8-1013-22E1-F55B-BFB07E780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915E6A-73B0-A93E-00CE-029FCBD8D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33392F-FC4B-153B-157E-D729BF7D8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6233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27C44-7F5D-CD88-CA42-E1B256C07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378A39-FDDA-0003-721F-A4864FCA3D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53262-36DC-3860-4C48-A458D1E38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3B37D2-CD24-47A3-FE2B-F64CE0460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CBD448-1E26-2D1F-E258-C8F9CD2C1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1759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625793-7CC7-D264-F7E0-C4BAC1D689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0ABE8E-3FD6-3E00-0606-8A99B5EE58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8882BF-43FD-7F3F-28F9-860580519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1DA5A-25BA-5435-3506-76BA996E1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E85078-5F27-5CF3-68EF-9DFE58312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970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's shadow on the ground&#10;&#10;Description automatically generated">
            <a:extLst>
              <a:ext uri="{FF2B5EF4-FFF2-40B4-BE49-F238E27FC236}">
                <a16:creationId xmlns:a16="http://schemas.microsoft.com/office/drawing/2014/main" id="{933651A0-558D-0A16-772A-9B965CB999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696995"/>
            <a:ext cx="11849147" cy="5161004"/>
          </a:xfrm>
        </p:spPr>
        <p:txBody>
          <a:bodyPr>
            <a:normAutofit/>
          </a:bodyPr>
          <a:lstStyle>
            <a:lvl1pPr marL="346075" indent="-34607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914400" indent="-349250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 marL="1260475" indent="-228600"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0941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walking on the ground&#10;&#10;Description automatically generated">
            <a:extLst>
              <a:ext uri="{FF2B5EF4-FFF2-40B4-BE49-F238E27FC236}">
                <a16:creationId xmlns:a16="http://schemas.microsoft.com/office/drawing/2014/main" id="{4A1EB1CE-690B-0BB9-D632-B55155A75A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696995"/>
            <a:ext cx="11849147" cy="5161004"/>
          </a:xfrm>
        </p:spPr>
        <p:txBody>
          <a:bodyPr>
            <a:normAutofit/>
          </a:bodyPr>
          <a:lstStyle>
            <a:lvl1pPr marL="346075" indent="-34607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914400" indent="-349250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 marL="1260475" indent="-228600"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17261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's shadow on the ground&#10;&#10;Description automatically generated">
            <a:extLst>
              <a:ext uri="{FF2B5EF4-FFF2-40B4-BE49-F238E27FC236}">
                <a16:creationId xmlns:a16="http://schemas.microsoft.com/office/drawing/2014/main" id="{7C19AD12-BD15-E40C-ED7A-6A3CC1817B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696995"/>
            <a:ext cx="11849147" cy="5161004"/>
          </a:xfrm>
        </p:spPr>
        <p:txBody>
          <a:bodyPr>
            <a:normAutofit/>
          </a:bodyPr>
          <a:lstStyle>
            <a:lvl1pPr marL="346075" indent="-34607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914400" indent="-349250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 marL="1260475" indent="-228600"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454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's legs walking on the ground&#10;&#10;Description automatically generated">
            <a:extLst>
              <a:ext uri="{FF2B5EF4-FFF2-40B4-BE49-F238E27FC236}">
                <a16:creationId xmlns:a16="http://schemas.microsoft.com/office/drawing/2014/main" id="{0333199D-35C6-1725-BED0-01EF472A51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996778"/>
            <a:ext cx="11849147" cy="5861221"/>
          </a:xfrm>
        </p:spPr>
        <p:txBody>
          <a:bodyPr>
            <a:normAutofit/>
          </a:bodyPr>
          <a:lstStyle>
            <a:lvl1pPr marL="346075" indent="-34607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914400" indent="-349250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 marL="1260475" indent="-228600"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86162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D2851-4961-52C0-85D6-64F316EAB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07080E-D79F-9681-2D2A-A2C30C23F5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F8AA5D-AB30-C529-0317-DB5821376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5C853-59C8-EAF4-5484-DB18A5E8B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CBFB93-5FB4-2AD1-F3E0-8283D4ADC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424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7DD47-4114-3723-0347-4E23289F2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A27478-49F6-3706-B572-062FA38710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45E90B-1C49-18CB-73D5-8C9A2BD13A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B68C33-5EE5-3959-4A99-66FBF8D68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8E66AD-AFE5-CB8D-9362-2463F521F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9D031A-56B7-C0C1-C841-E792099B4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284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2CB98-3296-3D46-CE0B-23C3E6304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F8035D-045B-0E08-9967-04C42CC5DA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2D9D58-FDA1-A0A3-1CA8-4DEB044B22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53BAE6-C3BE-4E0C-8A72-47333A67DB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D44917-0A55-2C64-AFB0-E99CD45741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F1701F-5D37-C6B8-FA48-BE5A1A2E7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31962A-1E17-52B7-9B5E-601951D6D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D9C46D-BF37-E78F-B8CF-802BAA461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048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ADD84-C6B1-02C4-6AB9-0F02FB079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C52901-90C3-B363-DE99-E1DA4D359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0A509E-B387-6019-67EB-03DB31B4F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103503-7EEF-B55A-18A5-03771B35E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486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8FE4D8-36F4-AC36-36FF-9F82827E6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D3C21C-F2CF-58DC-29D3-3E958CEDB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C14438-4658-E4DE-DEA5-ED264D8D4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147328-7681-40EF-ADC4-74BDD81DEC7E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C360E7-4732-9DA6-0971-9C1DFD4413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1275A5-167E-10EC-2A2B-CB9A1C240A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409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4" r:id="rId2"/>
    <p:sldLayoutId id="2147483695" r:id="rId3"/>
    <p:sldLayoutId id="2147483696" r:id="rId4"/>
    <p:sldLayoutId id="2147483693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7F8C5952-F279-8F11-5D08-87D962005D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426" b="17451"/>
          <a:stretch/>
        </p:blipFill>
        <p:spPr>
          <a:xfrm>
            <a:off x="504" y="4555375"/>
            <a:ext cx="12190992" cy="1105592"/>
          </a:xfrm>
          <a:prstGeom prst="rect">
            <a:avLst/>
          </a:prstGeom>
        </p:spPr>
      </p:pic>
      <p:pic>
        <p:nvPicPr>
          <p:cNvPr id="6" name="Picture 5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D2DC63C0-B427-36B4-808C-22E419A768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575"/>
          <a:stretch/>
        </p:blipFill>
        <p:spPr>
          <a:xfrm>
            <a:off x="504" y="283"/>
            <a:ext cx="12190992" cy="4280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190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ED9849-CB93-3AE6-67FB-49CCDE8A29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696995"/>
            <a:ext cx="11955164" cy="5161004"/>
          </a:xfrm>
        </p:spPr>
        <p:txBody>
          <a:bodyPr>
            <a:normAutofit/>
          </a:bodyPr>
          <a:lstStyle/>
          <a:p>
            <a:r>
              <a:rPr lang="en-US" dirty="0"/>
              <a:t>His coming will interrupt ordinary life (24:36-44)</a:t>
            </a:r>
          </a:p>
          <a:p>
            <a:pPr lvl="1"/>
            <a:r>
              <a:rPr lang="en-US" dirty="0"/>
              <a:t>In Noah’s day, they were living life normally, then suddenly… (24:37-39)</a:t>
            </a:r>
          </a:p>
          <a:p>
            <a:pPr lvl="1"/>
            <a:r>
              <a:rPr lang="en-US" dirty="0"/>
              <a:t>There is danger in being absorbed in this life and unprepared for the next</a:t>
            </a:r>
          </a:p>
          <a:p>
            <a:r>
              <a:rPr lang="en-US" dirty="0"/>
              <a:t>Readiness cannot be borrowed (25:1-9)</a:t>
            </a:r>
          </a:p>
          <a:p>
            <a:pPr lvl="1"/>
            <a:r>
              <a:rPr lang="en-US" dirty="0"/>
              <a:t>Five virgins were wise (ready); five were foolish (not ready) (25:1-9)</a:t>
            </a:r>
          </a:p>
          <a:p>
            <a:pPr lvl="1"/>
            <a:r>
              <a:rPr lang="en-US" dirty="0"/>
              <a:t>No one else’s preparation can become mine</a:t>
            </a:r>
          </a:p>
          <a:p>
            <a:r>
              <a:rPr lang="en-US" dirty="0"/>
              <a:t>Readiness cannot be postponed (25:10-13)</a:t>
            </a:r>
          </a:p>
          <a:p>
            <a:pPr lvl="1"/>
            <a:r>
              <a:rPr lang="en-US" dirty="0"/>
              <a:t>Such chilling finality: “The door was shut” (25:10)</a:t>
            </a:r>
          </a:p>
          <a:p>
            <a:pPr lvl="1"/>
            <a:r>
              <a:rPr lang="en-US" dirty="0"/>
              <a:t>Such chilling words: “I do not know you” (25:12)</a:t>
            </a:r>
          </a:p>
          <a:p>
            <a:r>
              <a:rPr lang="en-US" dirty="0"/>
              <a:t>Ask myself: If Jesus came today, what would I wish I had changed?</a:t>
            </a:r>
          </a:p>
          <a:p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1040791-EFE1-D8FC-D96A-8ED3159EB90F}"/>
              </a:ext>
            </a:extLst>
          </p:cNvPr>
          <p:cNvCxnSpPr/>
          <p:nvPr/>
        </p:nvCxnSpPr>
        <p:spPr>
          <a:xfrm>
            <a:off x="5410139" y="699174"/>
            <a:ext cx="201764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8290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ED9849-CB93-3AE6-67FB-49CCDE8A29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696995"/>
            <a:ext cx="11955164" cy="5161004"/>
          </a:xfrm>
        </p:spPr>
        <p:txBody>
          <a:bodyPr>
            <a:normAutofit fontScale="92500" lnSpcReduction="10000"/>
          </a:bodyPr>
          <a:lstStyle/>
          <a:p>
            <a:r>
              <a:rPr lang="en-US" sz="3100" dirty="0"/>
              <a:t>Everything entrusted to me belongs to Him</a:t>
            </a:r>
            <a:r>
              <a:rPr lang="en-US" dirty="0"/>
              <a:t> </a:t>
            </a:r>
            <a:r>
              <a:rPr lang="en-US" sz="3000" dirty="0"/>
              <a:t>(24:45, 47; 25:14, 20, 22, 25, 27)</a:t>
            </a:r>
          </a:p>
          <a:p>
            <a:pPr lvl="1"/>
            <a:r>
              <a:rPr lang="en-US" dirty="0"/>
              <a:t>I am managing what belongs to Someone else, AND He is COMING BACK!</a:t>
            </a:r>
          </a:p>
          <a:p>
            <a:r>
              <a:rPr lang="en-US" dirty="0"/>
              <a:t>Everyone has personal responsibility (25:15)</a:t>
            </a:r>
          </a:p>
          <a:p>
            <a:pPr lvl="1"/>
            <a:r>
              <a:rPr lang="en-US" dirty="0"/>
              <a:t>We have DIFFERENT abilities but the SAME responsibility to be faithful</a:t>
            </a:r>
          </a:p>
          <a:p>
            <a:pPr lvl="1"/>
            <a:r>
              <a:rPr lang="en-US" dirty="0"/>
              <a:t>I don’t answer for what someone else was given but what He gave me</a:t>
            </a:r>
          </a:p>
          <a:p>
            <a:r>
              <a:rPr lang="en-US" dirty="0"/>
              <a:t>Faithfulness requires doing something (24:46; 25:16-18)</a:t>
            </a:r>
          </a:p>
          <a:p>
            <a:pPr lvl="1"/>
            <a:r>
              <a:rPr lang="en-US" dirty="0"/>
              <a:t>The faithful servants did something with what the master gave (25:16-17)</a:t>
            </a:r>
          </a:p>
          <a:p>
            <a:pPr lvl="1"/>
            <a:r>
              <a:rPr lang="en-US" dirty="0"/>
              <a:t>The one-talent man did NOTHING (25:18)</a:t>
            </a:r>
          </a:p>
          <a:p>
            <a:r>
              <a:rPr lang="en-US" dirty="0"/>
              <a:t>God asks for faithfulness, not comparison (25:21, 23)</a:t>
            </a:r>
          </a:p>
          <a:p>
            <a:pPr lvl="1"/>
            <a:r>
              <a:rPr lang="en-US" dirty="0"/>
              <a:t>God does NOT ask me to be someone else</a:t>
            </a:r>
          </a:p>
          <a:p>
            <a:pPr lvl="1"/>
            <a:r>
              <a:rPr lang="en-US" dirty="0"/>
              <a:t>He asks me to be faithful with what He gave me</a:t>
            </a:r>
          </a:p>
          <a:p>
            <a:r>
              <a:rPr lang="en-US" dirty="0"/>
              <a:t>Ask myself: What am I doing with what God has put into my hands?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1040791-EFE1-D8FC-D96A-8ED3159EB90F}"/>
              </a:ext>
            </a:extLst>
          </p:cNvPr>
          <p:cNvCxnSpPr>
            <a:cxnSpLocks/>
          </p:cNvCxnSpPr>
          <p:nvPr/>
        </p:nvCxnSpPr>
        <p:spPr>
          <a:xfrm>
            <a:off x="5410139" y="699174"/>
            <a:ext cx="2913729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145823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ED9849-CB93-3AE6-67FB-49CCDE8A29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Everyone will stand before the King (25:31-33)</a:t>
            </a:r>
          </a:p>
          <a:p>
            <a:pPr lvl="1"/>
            <a:r>
              <a:rPr lang="en-US" dirty="0"/>
              <a:t>He will separate them into TWO groups (25:32-33)</a:t>
            </a:r>
          </a:p>
          <a:p>
            <a:r>
              <a:rPr lang="en-US" dirty="0"/>
              <a:t>Serving others is serving Jesus (25:34-40)</a:t>
            </a:r>
          </a:p>
          <a:p>
            <a:pPr lvl="1"/>
            <a:r>
              <a:rPr lang="en-US" dirty="0"/>
              <a:t>How I treat His people is how I treat Him: “You did it to Me” (25:40)</a:t>
            </a:r>
          </a:p>
          <a:p>
            <a:r>
              <a:rPr lang="en-US" dirty="0"/>
              <a:t>Neglecting others is neglecting Jesus (25:41-45)</a:t>
            </a:r>
          </a:p>
          <a:p>
            <a:pPr lvl="1"/>
            <a:r>
              <a:rPr lang="en-US" dirty="0"/>
              <a:t>How I refuse to treat His people is how I refuse to treat Jesus: “Not do to Me”</a:t>
            </a:r>
          </a:p>
          <a:p>
            <a:pPr lvl="1"/>
            <a:r>
              <a:rPr lang="en-US" dirty="0"/>
              <a:t>The goats are condemned for failing to do what love should have done</a:t>
            </a:r>
          </a:p>
          <a:p>
            <a:r>
              <a:rPr lang="en-US" dirty="0"/>
              <a:t>My service reveals what kind of disciple I am (25:37-39)</a:t>
            </a:r>
          </a:p>
          <a:p>
            <a:pPr lvl="1"/>
            <a:r>
              <a:rPr lang="en-US" dirty="0"/>
              <a:t>The righteous were not keeping score—“When did we…?” (25:37-39)</a:t>
            </a:r>
          </a:p>
          <a:p>
            <a:pPr lvl="1"/>
            <a:r>
              <a:rPr lang="en-US" dirty="0"/>
              <a:t>Service had become part of who they were</a:t>
            </a:r>
          </a:p>
          <a:p>
            <a:r>
              <a:rPr lang="en-US" dirty="0"/>
              <a:t>Ask myself:  What is JESUS SEEING in me today? 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1040791-EFE1-D8FC-D96A-8ED3159EB90F}"/>
              </a:ext>
            </a:extLst>
          </p:cNvPr>
          <p:cNvCxnSpPr>
            <a:cxnSpLocks/>
          </p:cNvCxnSpPr>
          <p:nvPr/>
        </p:nvCxnSpPr>
        <p:spPr>
          <a:xfrm>
            <a:off x="5410139" y="699174"/>
            <a:ext cx="259321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476172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ectangular frame with black text&#10;&#10;Description automatically generated">
            <a:extLst>
              <a:ext uri="{FF2B5EF4-FFF2-40B4-BE49-F238E27FC236}">
                <a16:creationId xmlns:a16="http://schemas.microsoft.com/office/drawing/2014/main" id="{607DF267-2035-1AB7-742B-361F656350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b="25795"/>
          <a:stretch/>
        </p:blipFill>
        <p:spPr>
          <a:xfrm>
            <a:off x="504" y="3246123"/>
            <a:ext cx="12190992" cy="1659835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EC285F-ACBF-498C-D070-90C5C43B08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996779"/>
            <a:ext cx="11849147" cy="2660821"/>
          </a:xfrm>
        </p:spPr>
        <p:txBody>
          <a:bodyPr>
            <a:normAutofit fontScale="92500" lnSpcReduction="20000"/>
          </a:bodyPr>
          <a:lstStyle/>
          <a:p>
            <a:r>
              <a:rPr lang="en-US" sz="3400" dirty="0"/>
              <a:t>Throughout this entire passage, Jesus keeps drawing stark contrasts</a:t>
            </a:r>
          </a:p>
          <a:p>
            <a:r>
              <a:rPr lang="en-US" sz="3400" dirty="0"/>
              <a:t>Notice that Jesus NEVER gives a third category!</a:t>
            </a:r>
          </a:p>
          <a:p>
            <a:r>
              <a:rPr lang="en-US" sz="3400" dirty="0"/>
              <a:t>There are ONLY: TWO kinds of people, TWO verdicts, TWO destinies</a:t>
            </a:r>
          </a:p>
          <a:p>
            <a:r>
              <a:rPr lang="en-US" sz="3400" dirty="0"/>
              <a:t>The last verse (25:46) summarizes it all:</a:t>
            </a:r>
          </a:p>
          <a:p>
            <a:pPr lvl="1"/>
            <a:r>
              <a:rPr lang="en-US" sz="3000" dirty="0"/>
              <a:t>Hell is real! Heaven is real! Eternity is real!  </a:t>
            </a:r>
          </a:p>
          <a:p>
            <a:pPr lvl="1"/>
            <a:r>
              <a:rPr lang="en-US" sz="3000" dirty="0"/>
              <a:t>AND, I will be in ONE of them!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68AD6E95-0690-7CE9-A83A-B55006DF19CF}"/>
              </a:ext>
            </a:extLst>
          </p:cNvPr>
          <p:cNvSpPr txBox="1">
            <a:spLocks/>
          </p:cNvSpPr>
          <p:nvPr/>
        </p:nvSpPr>
        <p:spPr>
          <a:xfrm>
            <a:off x="342349" y="4530811"/>
            <a:ext cx="11849147" cy="232719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6075" indent="-3460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  <a:latin typeface="+mn-lt"/>
                <a:ea typeface="+mn-ea"/>
                <a:cs typeface="+mn-cs"/>
              </a:defRPr>
            </a:lvl1pPr>
            <a:lvl2pPr marL="914400" indent="-3492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−"/>
              <a:defRPr sz="2800" b="1" kern="120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  <a:latin typeface="+mn-lt"/>
                <a:ea typeface="+mn-ea"/>
                <a:cs typeface="+mn-cs"/>
              </a:defRPr>
            </a:lvl2pPr>
            <a:lvl3pPr marL="12604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400" dirty="0"/>
              <a:t>Will He find that I believe that He is the Son of God (John 20:31)?</a:t>
            </a:r>
          </a:p>
          <a:p>
            <a:r>
              <a:rPr lang="en-US" sz="3400" dirty="0"/>
              <a:t>Will He find that I have repented of my sins (Acts 17:30)?</a:t>
            </a:r>
          </a:p>
          <a:p>
            <a:r>
              <a:rPr lang="en-US" sz="3400" dirty="0"/>
              <a:t>Will He find that I have confessed my faith in Him (Rom. 10:9)?</a:t>
            </a:r>
          </a:p>
          <a:p>
            <a:r>
              <a:rPr lang="en-US" sz="3400" dirty="0"/>
              <a:t>Will He find that I have been baptized to be saved (Acts 2:38)?</a:t>
            </a:r>
          </a:p>
          <a:p>
            <a:r>
              <a:rPr lang="en-US" sz="3400" dirty="0"/>
              <a:t>Will He find that I have been faithful and serving Him (Matt. 25:23)?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58193291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5863</TotalTime>
  <Words>545</Words>
  <Application>Microsoft Office PowerPoint</Application>
  <PresentationFormat>Widescreen</PresentationFormat>
  <Paragraphs>44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46</cp:revision>
  <cp:lastPrinted>2025-04-13T18:24:42Z</cp:lastPrinted>
  <dcterms:created xsi:type="dcterms:W3CDTF">2024-12-31T23:52:29Z</dcterms:created>
  <dcterms:modified xsi:type="dcterms:W3CDTF">2026-09-13T12:31:29Z</dcterms:modified>
</cp:coreProperties>
</file>