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74" r:id="rId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052F25"/>
    <a:srgbClr val="B4762B"/>
    <a:srgbClr val="073363"/>
    <a:srgbClr val="08275A"/>
    <a:srgbClr val="E4B262"/>
    <a:srgbClr val="F2D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446BB-60EC-0357-CE4D-22A5417E7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E3CDC-36CD-61A1-DD75-2DBEDB566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31A86-DCD9-4D30-39ED-B036B880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0C1F0-4CF9-EF45-CABB-ED58AFED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ACB1C-5981-AADB-155C-7C62EB3D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erson walking on the ground&#10;&#10;Description automatically generated">
            <a:extLst>
              <a:ext uri="{FF2B5EF4-FFF2-40B4-BE49-F238E27FC236}">
                <a16:creationId xmlns:a16="http://schemas.microsoft.com/office/drawing/2014/main" id="{69469DEB-EA30-5EE8-9495-2D4C2F6FD2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9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erson's foot&#10;&#10;Description automatically generated">
            <a:extLst>
              <a:ext uri="{FF2B5EF4-FFF2-40B4-BE49-F238E27FC236}">
                <a16:creationId xmlns:a16="http://schemas.microsoft.com/office/drawing/2014/main" id="{7470A7FB-96BB-FC5D-B5E7-B7533001FC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94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erson's shadow&#10;&#10;Description automatically generated">
            <a:extLst>
              <a:ext uri="{FF2B5EF4-FFF2-40B4-BE49-F238E27FC236}">
                <a16:creationId xmlns:a16="http://schemas.microsoft.com/office/drawing/2014/main" id="{2D228B72-782B-2CAE-A2DE-EE2192303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4017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erson's foot&#10;&#10;Description automatically generated">
            <a:extLst>
              <a:ext uri="{FF2B5EF4-FFF2-40B4-BE49-F238E27FC236}">
                <a16:creationId xmlns:a16="http://schemas.microsoft.com/office/drawing/2014/main" id="{53FEB292-AA52-5585-FE70-37DB59A177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7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erson's shadow&#10;&#10;Description automatically generated">
            <a:extLst>
              <a:ext uri="{FF2B5EF4-FFF2-40B4-BE49-F238E27FC236}">
                <a16:creationId xmlns:a16="http://schemas.microsoft.com/office/drawing/2014/main" id="{D01D1DC1-CCBE-601E-3465-028C585F8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6294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on the ground&#10;&#10;Description automatically generated">
            <a:extLst>
              <a:ext uri="{FF2B5EF4-FFF2-40B4-BE49-F238E27FC236}">
                <a16:creationId xmlns:a16="http://schemas.microsoft.com/office/drawing/2014/main" id="{CB423BC1-4835-3B02-43BC-D90EFEB502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849147" cy="5103340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914400" indent="-349250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 marL="1260475" indent="-228600"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5273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2851-4961-52C0-85D6-64F316EA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7080E-D79F-9681-2D2A-A2C30C23F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8AA5D-AB30-C529-0317-DB5821376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5C853-59C8-EAF4-5484-DB18A5E8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BFB93-5FB4-2AD1-F3E0-8283D4ADC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2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D47-4114-3723-0347-4E23289F2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7478-49F6-3706-B572-062FA3871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5E90B-1C49-18CB-73D5-8C9A2BD13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68C33-5EE5-3959-4A99-66FBF8D6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E66AD-AFE5-CB8D-9362-2463F521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D031A-56B7-C0C1-C841-E792099B4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4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2CB98-3296-3D46-CE0B-23C3E630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8035D-045B-0E08-9967-04C42CC5D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D9D58-FDA1-A0A3-1CA8-4DEB044B2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3BAE6-C3BE-4E0C-8A72-47333A67D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44917-0A55-2C64-AFB0-E99CD45741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1701F-5D37-C6B8-FA48-BE5A1A2E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1962A-1E17-52B7-9B5E-601951D6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9C46D-BF37-E78F-B8CF-802BAA46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48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DD84-C6B1-02C4-6AB9-0F02FB07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52901-90C3-B363-DE99-E1DA4D359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A509E-B387-6019-67EB-03DB31B4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03503-7EEF-B55A-18A5-03771B35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86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E5EE1-F53D-9F31-BD70-0BB94DBE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7DC72-962A-E439-73E2-6647A8DE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41ACF-2FAE-8FD2-0C82-C94D57FCA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56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EA9B-A917-0FB3-8E70-9D33C1F5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9A46-401A-4399-37E0-32C15DA7E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3E7F2-AE11-E844-2EB4-E3E3C62FD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B48BC-C6E8-081F-EE59-6A5BF0FC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9ED39-B136-98DA-4C9B-533D0C2F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DD04F-E728-3FD5-0252-F7AD52E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70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1AA5-ACE3-2888-D392-26978E13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35513C-EEC7-A69E-48DA-DC8174B573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AEAF6-4192-836D-57AB-8AA6C92DF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F61B8-1013-22E1-F55B-BFB07E78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15E6A-73B0-A93E-00CE-029FCBD8D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3392F-FC4B-153B-157E-D729BF7D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23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7C44-7F5D-CD88-CA42-E1B256C0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78A39-FDDA-0003-721F-A4864FCA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53262-36DC-3860-4C48-A458D1E38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37D2-CD24-47A3-FE2B-F64CE0460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BD448-1E26-2D1F-E258-C8F9CD2C1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75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25793-7CC7-D264-F7E0-C4BAC1D68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ABE8E-3FD6-3E00-0606-8A99B5EE5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882BF-43FD-7F3F-28F9-86058051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DA5A-25BA-5435-3506-76BA996E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85078-5F27-5CF3-68EF-9DFE58312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7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8FE4D8-36F4-AC36-36FF-9F82827E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3C21C-F2CF-58DC-29D3-3E958CED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14438-4658-E4DE-DEA5-ED264D8D4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7328-7681-40EF-ADC4-74BDD81DEC7E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360E7-4732-9DA6-0971-9C1DFD441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275A5-167E-10EC-2A2B-CB9A1C240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8D2DB319-55E3-1679-9756-EAE1A60A21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61"/>
          <a:stretch/>
        </p:blipFill>
        <p:spPr>
          <a:xfrm>
            <a:off x="504" y="283"/>
            <a:ext cx="12190992" cy="4432569"/>
          </a:xfrm>
          <a:prstGeom prst="rect">
            <a:avLst/>
          </a:prstGeom>
        </p:spPr>
      </p:pic>
      <p:pic>
        <p:nvPicPr>
          <p:cNvPr id="8" name="Picture 7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81A152E5-9777-8905-D1A8-49D0E817A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A830EA5-9D2E-45F9-ED05-90DCB3861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Jesus commanded His disciples to stop being troubled (14:1+27)</a:t>
            </a:r>
          </a:p>
          <a:p>
            <a:r>
              <a:rPr lang="en-US" dirty="0"/>
              <a:t>To remedy troubled hearts, </a:t>
            </a:r>
            <a:br>
              <a:rPr lang="en-US" dirty="0"/>
            </a:br>
            <a:r>
              <a:rPr lang="en-US" dirty="0"/>
              <a:t>Jesus commanded His disciples to believe (14:1+29)</a:t>
            </a:r>
          </a:p>
          <a:p>
            <a:pPr lvl="1"/>
            <a:r>
              <a:rPr lang="en-US" dirty="0"/>
              <a:t>In God’s love, protection, providence, truth, promises, etc.</a:t>
            </a:r>
          </a:p>
          <a:p>
            <a:r>
              <a:rPr lang="en-US" dirty="0"/>
              <a:t>Jesus emphasized the power of faith </a:t>
            </a:r>
            <a:br>
              <a:rPr lang="en-US" dirty="0"/>
            </a:br>
            <a:r>
              <a:rPr lang="en-US" dirty="0"/>
              <a:t>(Matt. 17:20; Mark 9:23; 1 John 5:4)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29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ED9849-CB93-3AE6-67FB-49CCDE8A2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54659"/>
            <a:ext cx="11955164" cy="5103340"/>
          </a:xfrm>
        </p:spPr>
        <p:txBody>
          <a:bodyPr>
            <a:normAutofit/>
          </a:bodyPr>
          <a:lstStyle/>
          <a:p>
            <a:r>
              <a:rPr lang="en-US" dirty="0"/>
              <a:t>Heaven is God’s eternal house (14:2; 2 Cor. 5:1)</a:t>
            </a:r>
          </a:p>
          <a:p>
            <a:r>
              <a:rPr lang="en-US" dirty="0"/>
              <a:t>Heaven is a Jesus-prepared place for His disciples </a:t>
            </a:r>
            <a:r>
              <a:rPr lang="en-US" sz="3000" dirty="0"/>
              <a:t>(14:2; 1 Pet. 1:3-5)</a:t>
            </a:r>
          </a:p>
          <a:p>
            <a:r>
              <a:rPr lang="en-US" dirty="0"/>
              <a:t>Jesus will bring His own into heaven with Him (14:3; 1 Th. 4:16-18)</a:t>
            </a:r>
          </a:p>
          <a:p>
            <a:r>
              <a:rPr lang="en-US" dirty="0"/>
              <a:t>Jesus made the way to heaven clear and conditional</a:t>
            </a:r>
          </a:p>
          <a:p>
            <a:pPr lvl="1"/>
            <a:r>
              <a:rPr lang="en-US" dirty="0"/>
              <a:t>Jesus is the only way (14:4, 6; Acts 4:12)</a:t>
            </a:r>
          </a:p>
          <a:p>
            <a:pPr lvl="1"/>
            <a:r>
              <a:rPr lang="en-US" dirty="0"/>
              <a:t>Jesus’ way is the only way (14:6; Matt. 7:21-23)</a:t>
            </a:r>
          </a:p>
          <a:p>
            <a:pPr lvl="1"/>
            <a:r>
              <a:rPr lang="en-US" dirty="0"/>
              <a:t>Jesus ties inseparably true love and true obedience (14:15, 21, 23, 24, 31)</a:t>
            </a:r>
          </a:p>
          <a:p>
            <a:pPr lvl="2"/>
            <a:r>
              <a:rPr lang="en-US" sz="2600" dirty="0"/>
              <a:t>Lack of obedience demonstrates a lack of love (14:24; 1 John 2:3-5; 5:3)</a:t>
            </a:r>
          </a:p>
          <a:p>
            <a:pPr lvl="2"/>
            <a:r>
              <a:rPr lang="en-US" sz="2600" dirty="0"/>
              <a:t>Lack of love-driven obedience leads to eternal destruction (2 Thess. 1:8-9)</a:t>
            </a:r>
          </a:p>
        </p:txBody>
      </p:sp>
    </p:spTree>
    <p:extLst>
      <p:ext uri="{BB962C8B-B14F-4D97-AF65-F5344CB8AC3E}">
        <p14:creationId xmlns:p14="http://schemas.microsoft.com/office/powerpoint/2010/main" val="40655085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ED9849-CB93-3AE6-67FB-49CCDE8A2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came to show us the Father (14:7-11)</a:t>
            </a:r>
          </a:p>
          <a:p>
            <a:pPr lvl="1"/>
            <a:r>
              <a:rPr lang="en-US" dirty="0"/>
              <a:t>We know God’s mind through His words (14:10; 1 Cor. 2:9-13)</a:t>
            </a:r>
          </a:p>
          <a:p>
            <a:pPr lvl="1"/>
            <a:r>
              <a:rPr lang="en-US" dirty="0"/>
              <a:t>We know God’s power through His works (14:10-11; Rom. 1:20)</a:t>
            </a:r>
          </a:p>
          <a:p>
            <a:pPr lvl="1"/>
            <a:r>
              <a:rPr lang="en-US" dirty="0"/>
              <a:t>To believe and know One is to believe and know the Other (14:1, 7)</a:t>
            </a:r>
          </a:p>
          <a:p>
            <a:r>
              <a:rPr lang="en-US" dirty="0"/>
              <a:t>Jesus sent the Holy Spirit to show us Jesus </a:t>
            </a:r>
          </a:p>
          <a:p>
            <a:pPr lvl="1"/>
            <a:r>
              <a:rPr lang="en-US" dirty="0"/>
              <a:t>The nature of God is comfort (14:16; 2 Cor. 1:3-5)</a:t>
            </a:r>
          </a:p>
          <a:p>
            <a:pPr lvl="1"/>
            <a:r>
              <a:rPr lang="en-US" dirty="0"/>
              <a:t>The nature of God is love (14:21; 1 John 4:7-8)</a:t>
            </a:r>
          </a:p>
          <a:p>
            <a:pPr lvl="1"/>
            <a:r>
              <a:rPr lang="en-US" dirty="0"/>
              <a:t>The nature of God is truth (14:6, 17; 17:17; Psa. 31:5)</a:t>
            </a:r>
          </a:p>
          <a:p>
            <a:pPr lvl="1"/>
            <a:r>
              <a:rPr lang="en-US" dirty="0"/>
              <a:t>The nature of God is revelation (14:8-9, 26; Heb. 1:1-2; 2 Pet. 1:21)</a:t>
            </a:r>
          </a:p>
        </p:txBody>
      </p:sp>
    </p:spTree>
    <p:extLst>
      <p:ext uri="{BB962C8B-B14F-4D97-AF65-F5344CB8AC3E}">
        <p14:creationId xmlns:p14="http://schemas.microsoft.com/office/powerpoint/2010/main" val="39369934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ED9849-CB93-3AE6-67FB-49CCDE8A2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answers the prayers of His people (14:13-14; 1 John 5:14-15)</a:t>
            </a:r>
          </a:p>
          <a:p>
            <a:r>
              <a:rPr lang="en-US" dirty="0"/>
              <a:t>God abides with His people (14:16, 25; Matt. 28:20)</a:t>
            </a:r>
          </a:p>
          <a:p>
            <a:r>
              <a:rPr lang="en-US" dirty="0"/>
              <a:t>God does not leave His people alone (14:18, 28; Heb. 13:5)</a:t>
            </a:r>
          </a:p>
          <a:p>
            <a:r>
              <a:rPr lang="en-US" dirty="0"/>
              <a:t>God makes His home with His people (14:23; Eph. 3:17; Rev. 3:20)</a:t>
            </a:r>
          </a:p>
          <a:p>
            <a:r>
              <a:rPr lang="en-US" dirty="0"/>
              <a:t>God gives His peace to His people (14:27; Phil. 4:6-9)</a:t>
            </a:r>
          </a:p>
        </p:txBody>
      </p:sp>
    </p:spTree>
    <p:extLst>
      <p:ext uri="{BB962C8B-B14F-4D97-AF65-F5344CB8AC3E}">
        <p14:creationId xmlns:p14="http://schemas.microsoft.com/office/powerpoint/2010/main" val="26487251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ED9849-CB93-3AE6-67FB-49CCDE8A2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Believe Jesus is the Son of God – John 3:16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Repent of your sins and turn toward God – 2 Peter 3:9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Confess your faith in Jesus Christ – Matthew 10:32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Be baptized into Christ – Acts 22:16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forgive all of your sins – Acts 2:38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add you to His church – Acts 2:47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enroll you in heaven – Hebrews 12:23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Be faithful unto death – Revelation 2:10</a:t>
            </a:r>
          </a:p>
        </p:txBody>
      </p:sp>
    </p:spTree>
    <p:extLst>
      <p:ext uri="{BB962C8B-B14F-4D97-AF65-F5344CB8AC3E}">
        <p14:creationId xmlns:p14="http://schemas.microsoft.com/office/powerpoint/2010/main" val="26497995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6104</TotalTime>
  <Words>470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Sproule</dc:creator>
  <cp:lastModifiedBy>David Sproule</cp:lastModifiedBy>
  <cp:revision>46</cp:revision>
  <cp:lastPrinted>2025-04-13T18:24:42Z</cp:lastPrinted>
  <dcterms:created xsi:type="dcterms:W3CDTF">2024-12-31T23:52:29Z</dcterms:created>
  <dcterms:modified xsi:type="dcterms:W3CDTF">2026-09-27T21:14:10Z</dcterms:modified>
</cp:coreProperties>
</file>