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9"/>
  </p:notesMasterIdLst>
  <p:sldIdLst>
    <p:sldId id="2387" r:id="rId2"/>
    <p:sldId id="2429" r:id="rId3"/>
    <p:sldId id="2404" r:id="rId4"/>
    <p:sldId id="2434" r:id="rId5"/>
    <p:sldId id="2435" r:id="rId6"/>
    <p:sldId id="2436" r:id="rId7"/>
    <p:sldId id="2430" r:id="rId8"/>
    <p:sldId id="2425" r:id="rId9"/>
    <p:sldId id="2438" r:id="rId10"/>
    <p:sldId id="2437" r:id="rId11"/>
    <p:sldId id="2439" r:id="rId12"/>
    <p:sldId id="2440" r:id="rId13"/>
    <p:sldId id="2426" r:id="rId14"/>
    <p:sldId id="2427" r:id="rId15"/>
    <p:sldId id="2441" r:id="rId16"/>
    <p:sldId id="2442" r:id="rId17"/>
    <p:sldId id="2443" r:id="rId18"/>
  </p:sldIdLst>
  <p:sldSz cx="12192000" cy="6858000"/>
  <p:notesSz cx="7099300" cy="93853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8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BC0C57"/>
    <a:srgbClr val="FFFF00"/>
    <a:srgbClr val="FC2E0C"/>
    <a:srgbClr val="FC29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34580"/>
    <p:restoredTop sz="86410"/>
  </p:normalViewPr>
  <p:slideViewPr>
    <p:cSldViewPr snapToGrid="0">
      <p:cViewPr varScale="1">
        <p:scale>
          <a:sx n="92" d="100"/>
          <a:sy n="92" d="100"/>
        </p:scale>
        <p:origin x="108" y="480"/>
      </p:cViewPr>
      <p:guideLst>
        <p:guide orient="horz" pos="2184"/>
        <p:guide pos="388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3162" cy="3517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9930" y="4458020"/>
            <a:ext cx="5679440" cy="4223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159" tIns="94159" rIns="94159" bIns="94159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:notes"/>
          <p:cNvSpPr txBox="1">
            <a:spLocks noGrp="1"/>
          </p:cNvSpPr>
          <p:nvPr>
            <p:ph type="body" idx="1"/>
          </p:nvPr>
        </p:nvSpPr>
        <p:spPr>
          <a:xfrm>
            <a:off x="709930" y="4458020"/>
            <a:ext cx="5679440" cy="4223385"/>
          </a:xfrm>
          <a:prstGeom prst="rect">
            <a:avLst/>
          </a:prstGeom>
        </p:spPr>
        <p:txBody>
          <a:bodyPr spcFirstLastPara="1" wrap="square" lIns="94159" tIns="94159" rIns="94159" bIns="9415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78" name="Google Shape;7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704850"/>
            <a:ext cx="6254750" cy="3517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861284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>
          <a:extLst>
            <a:ext uri="{FF2B5EF4-FFF2-40B4-BE49-F238E27FC236}">
              <a16:creationId xmlns:a16="http://schemas.microsoft.com/office/drawing/2014/main" id="{CB5CB870-2B09-47A5-B71A-D172E9A61B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>
            <a:extLst>
              <a:ext uri="{FF2B5EF4-FFF2-40B4-BE49-F238E27FC236}">
                <a16:creationId xmlns:a16="http://schemas.microsoft.com/office/drawing/2014/main" id="{945029DE-437F-47C5-C6FE-D7D2C6DD309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496" y="4341931"/>
            <a:ext cx="5483947" cy="4113408"/>
          </a:xfrm>
          <a:prstGeom prst="rect">
            <a:avLst/>
          </a:prstGeom>
        </p:spPr>
        <p:txBody>
          <a:bodyPr spcFirstLastPara="1" wrap="square" lIns="91372" tIns="91372" rIns="91372" bIns="9137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84" name="Google Shape;84;p2:notes">
            <a:extLst>
              <a:ext uri="{FF2B5EF4-FFF2-40B4-BE49-F238E27FC236}">
                <a16:creationId xmlns:a16="http://schemas.microsoft.com/office/drawing/2014/main" id="{06ACFA40-F4BF-56C0-A183-6F35DDF2212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2825" cy="34274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371538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>
          <a:extLst>
            <a:ext uri="{FF2B5EF4-FFF2-40B4-BE49-F238E27FC236}">
              <a16:creationId xmlns:a16="http://schemas.microsoft.com/office/drawing/2014/main" id="{93DBAD26-1F5C-F478-AE42-DBAF1F4C2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>
            <a:extLst>
              <a:ext uri="{FF2B5EF4-FFF2-40B4-BE49-F238E27FC236}">
                <a16:creationId xmlns:a16="http://schemas.microsoft.com/office/drawing/2014/main" id="{844E8916-E479-44EE-C13D-06D15841C95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496" y="4341931"/>
            <a:ext cx="5483947" cy="4113408"/>
          </a:xfrm>
          <a:prstGeom prst="rect">
            <a:avLst/>
          </a:prstGeom>
        </p:spPr>
        <p:txBody>
          <a:bodyPr spcFirstLastPara="1" wrap="square" lIns="91372" tIns="91372" rIns="91372" bIns="9137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84" name="Google Shape;84;p2:notes">
            <a:extLst>
              <a:ext uri="{FF2B5EF4-FFF2-40B4-BE49-F238E27FC236}">
                <a16:creationId xmlns:a16="http://schemas.microsoft.com/office/drawing/2014/main" id="{AAD48377-0418-269F-C0FD-CFBED920B4D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2825" cy="34274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998133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>
          <a:extLst>
            <a:ext uri="{FF2B5EF4-FFF2-40B4-BE49-F238E27FC236}">
              <a16:creationId xmlns:a16="http://schemas.microsoft.com/office/drawing/2014/main" id="{358AFBA4-FEA4-BA10-90CA-A65C839322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>
            <a:extLst>
              <a:ext uri="{FF2B5EF4-FFF2-40B4-BE49-F238E27FC236}">
                <a16:creationId xmlns:a16="http://schemas.microsoft.com/office/drawing/2014/main" id="{71B9D48F-3193-EB94-F1DB-479953AB3F1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496" y="4341931"/>
            <a:ext cx="5483947" cy="4113408"/>
          </a:xfrm>
          <a:prstGeom prst="rect">
            <a:avLst/>
          </a:prstGeom>
        </p:spPr>
        <p:txBody>
          <a:bodyPr spcFirstLastPara="1" wrap="square" lIns="91372" tIns="91372" rIns="91372" bIns="9137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84" name="Google Shape;84;p2:notes">
            <a:extLst>
              <a:ext uri="{FF2B5EF4-FFF2-40B4-BE49-F238E27FC236}">
                <a16:creationId xmlns:a16="http://schemas.microsoft.com/office/drawing/2014/main" id="{D93843C4-F169-F478-52F1-46CB151E437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2825" cy="34274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48929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>
          <a:extLst>
            <a:ext uri="{FF2B5EF4-FFF2-40B4-BE49-F238E27FC236}">
              <a16:creationId xmlns:a16="http://schemas.microsoft.com/office/drawing/2014/main" id="{1796E9DA-AB09-5419-E928-A26BCAF249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>
            <a:extLst>
              <a:ext uri="{FF2B5EF4-FFF2-40B4-BE49-F238E27FC236}">
                <a16:creationId xmlns:a16="http://schemas.microsoft.com/office/drawing/2014/main" id="{0A8C8B22-8D9C-75F5-97FD-1FE2C7DD8DF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496" y="4341931"/>
            <a:ext cx="5483947" cy="4113408"/>
          </a:xfrm>
          <a:prstGeom prst="rect">
            <a:avLst/>
          </a:prstGeom>
        </p:spPr>
        <p:txBody>
          <a:bodyPr spcFirstLastPara="1" wrap="square" lIns="91372" tIns="91372" rIns="91372" bIns="9137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84" name="Google Shape;84;p2:notes">
            <a:extLst>
              <a:ext uri="{FF2B5EF4-FFF2-40B4-BE49-F238E27FC236}">
                <a16:creationId xmlns:a16="http://schemas.microsoft.com/office/drawing/2014/main" id="{94C97F81-9040-8013-B271-36F0897A86E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2825" cy="34274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785658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>
          <a:extLst>
            <a:ext uri="{FF2B5EF4-FFF2-40B4-BE49-F238E27FC236}">
              <a16:creationId xmlns:a16="http://schemas.microsoft.com/office/drawing/2014/main" id="{D1B7CDF2-4636-0FFD-9DA5-D2A9322E2D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>
            <a:extLst>
              <a:ext uri="{FF2B5EF4-FFF2-40B4-BE49-F238E27FC236}">
                <a16:creationId xmlns:a16="http://schemas.microsoft.com/office/drawing/2014/main" id="{C0A08924-78E9-4D6B-EDF5-8CF1D9ED763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496" y="4341931"/>
            <a:ext cx="5483947" cy="4113408"/>
          </a:xfrm>
          <a:prstGeom prst="rect">
            <a:avLst/>
          </a:prstGeom>
        </p:spPr>
        <p:txBody>
          <a:bodyPr spcFirstLastPara="1" wrap="square" lIns="91372" tIns="91372" rIns="91372" bIns="9137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84" name="Google Shape;84;p2:notes">
            <a:extLst>
              <a:ext uri="{FF2B5EF4-FFF2-40B4-BE49-F238E27FC236}">
                <a16:creationId xmlns:a16="http://schemas.microsoft.com/office/drawing/2014/main" id="{A06E5FC6-1E87-C7B6-10AB-100135ADB5D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2825" cy="34274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25040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>
          <a:extLst>
            <a:ext uri="{FF2B5EF4-FFF2-40B4-BE49-F238E27FC236}">
              <a16:creationId xmlns:a16="http://schemas.microsoft.com/office/drawing/2014/main" id="{562D69D3-CDAB-254C-AA8C-392A72958C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>
            <a:extLst>
              <a:ext uri="{FF2B5EF4-FFF2-40B4-BE49-F238E27FC236}">
                <a16:creationId xmlns:a16="http://schemas.microsoft.com/office/drawing/2014/main" id="{F5DF2DC6-EA53-30FD-BE06-A329D0EBE34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496" y="4341931"/>
            <a:ext cx="5483947" cy="4113408"/>
          </a:xfrm>
          <a:prstGeom prst="rect">
            <a:avLst/>
          </a:prstGeom>
        </p:spPr>
        <p:txBody>
          <a:bodyPr spcFirstLastPara="1" wrap="square" lIns="91372" tIns="91372" rIns="91372" bIns="9137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84" name="Google Shape;84;p2:notes">
            <a:extLst>
              <a:ext uri="{FF2B5EF4-FFF2-40B4-BE49-F238E27FC236}">
                <a16:creationId xmlns:a16="http://schemas.microsoft.com/office/drawing/2014/main" id="{6267F359-DC19-C7EF-05C6-57E1605357C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2825" cy="34274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035425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>
          <a:extLst>
            <a:ext uri="{FF2B5EF4-FFF2-40B4-BE49-F238E27FC236}">
              <a16:creationId xmlns:a16="http://schemas.microsoft.com/office/drawing/2014/main" id="{A22DABCF-67CA-72E6-469C-13BE484A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>
            <a:extLst>
              <a:ext uri="{FF2B5EF4-FFF2-40B4-BE49-F238E27FC236}">
                <a16:creationId xmlns:a16="http://schemas.microsoft.com/office/drawing/2014/main" id="{ADD8B2C9-479F-1245-7A1E-C9E3BE640A7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496" y="4341931"/>
            <a:ext cx="5483947" cy="4113408"/>
          </a:xfrm>
          <a:prstGeom prst="rect">
            <a:avLst/>
          </a:prstGeom>
        </p:spPr>
        <p:txBody>
          <a:bodyPr spcFirstLastPara="1" wrap="square" lIns="91372" tIns="91372" rIns="91372" bIns="9137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84" name="Google Shape;84;p2:notes">
            <a:extLst>
              <a:ext uri="{FF2B5EF4-FFF2-40B4-BE49-F238E27FC236}">
                <a16:creationId xmlns:a16="http://schemas.microsoft.com/office/drawing/2014/main" id="{CD676F26-52A7-ED29-A457-F599EF4F0B4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2825" cy="34274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666940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>
          <a:extLst>
            <a:ext uri="{FF2B5EF4-FFF2-40B4-BE49-F238E27FC236}">
              <a16:creationId xmlns:a16="http://schemas.microsoft.com/office/drawing/2014/main" id="{BA31D7C1-9DEF-DF94-79F2-B74FD9A49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>
            <a:extLst>
              <a:ext uri="{FF2B5EF4-FFF2-40B4-BE49-F238E27FC236}">
                <a16:creationId xmlns:a16="http://schemas.microsoft.com/office/drawing/2014/main" id="{1DF1A454-C13A-E091-8AA6-035D174771B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496" y="4341931"/>
            <a:ext cx="5483947" cy="4113408"/>
          </a:xfrm>
          <a:prstGeom prst="rect">
            <a:avLst/>
          </a:prstGeom>
        </p:spPr>
        <p:txBody>
          <a:bodyPr spcFirstLastPara="1" wrap="square" lIns="91372" tIns="91372" rIns="91372" bIns="9137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84" name="Google Shape;84;p2:notes">
            <a:extLst>
              <a:ext uri="{FF2B5EF4-FFF2-40B4-BE49-F238E27FC236}">
                <a16:creationId xmlns:a16="http://schemas.microsoft.com/office/drawing/2014/main" id="{AB067750-2FFC-A0D8-50E3-147B141847D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2825" cy="34274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434810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>
          <a:extLst>
            <a:ext uri="{FF2B5EF4-FFF2-40B4-BE49-F238E27FC236}">
              <a16:creationId xmlns:a16="http://schemas.microsoft.com/office/drawing/2014/main" id="{00606A40-452A-4BEC-FFB0-96427335F2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>
            <a:extLst>
              <a:ext uri="{FF2B5EF4-FFF2-40B4-BE49-F238E27FC236}">
                <a16:creationId xmlns:a16="http://schemas.microsoft.com/office/drawing/2014/main" id="{9E3C5F48-681E-66FA-E688-18C2713DDB5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496" y="4341931"/>
            <a:ext cx="5483947" cy="4113408"/>
          </a:xfrm>
          <a:prstGeom prst="rect">
            <a:avLst/>
          </a:prstGeom>
        </p:spPr>
        <p:txBody>
          <a:bodyPr spcFirstLastPara="1" wrap="square" lIns="91372" tIns="91372" rIns="91372" bIns="9137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84" name="Google Shape;84;p2:notes">
            <a:extLst>
              <a:ext uri="{FF2B5EF4-FFF2-40B4-BE49-F238E27FC236}">
                <a16:creationId xmlns:a16="http://schemas.microsoft.com/office/drawing/2014/main" id="{932E4C15-A089-15C9-B335-CBDB5BD6A7C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2825" cy="34274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480002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>
          <a:extLst>
            <a:ext uri="{FF2B5EF4-FFF2-40B4-BE49-F238E27FC236}">
              <a16:creationId xmlns:a16="http://schemas.microsoft.com/office/drawing/2014/main" id="{371711FF-2CFC-DEF4-5F46-1B8B9C033F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>
            <a:extLst>
              <a:ext uri="{FF2B5EF4-FFF2-40B4-BE49-F238E27FC236}">
                <a16:creationId xmlns:a16="http://schemas.microsoft.com/office/drawing/2014/main" id="{50C741C9-A3A6-DF19-F81B-2C7AF49019F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496" y="4341931"/>
            <a:ext cx="5483947" cy="4113408"/>
          </a:xfrm>
          <a:prstGeom prst="rect">
            <a:avLst/>
          </a:prstGeom>
        </p:spPr>
        <p:txBody>
          <a:bodyPr spcFirstLastPara="1" wrap="square" lIns="91372" tIns="91372" rIns="91372" bIns="9137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84" name="Google Shape;84;p2:notes">
            <a:extLst>
              <a:ext uri="{FF2B5EF4-FFF2-40B4-BE49-F238E27FC236}">
                <a16:creationId xmlns:a16="http://schemas.microsoft.com/office/drawing/2014/main" id="{382050C2-D0DC-8A6D-1014-47161082C39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2825" cy="34274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779175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>
          <a:extLst>
            <a:ext uri="{FF2B5EF4-FFF2-40B4-BE49-F238E27FC236}">
              <a16:creationId xmlns:a16="http://schemas.microsoft.com/office/drawing/2014/main" id="{E4066DFF-1F8A-7301-6C7C-F4A3A3FD24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>
            <a:extLst>
              <a:ext uri="{FF2B5EF4-FFF2-40B4-BE49-F238E27FC236}">
                <a16:creationId xmlns:a16="http://schemas.microsoft.com/office/drawing/2014/main" id="{4B997D56-9F6D-7565-368E-A457E26C307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496" y="4341931"/>
            <a:ext cx="5483947" cy="4113408"/>
          </a:xfrm>
          <a:prstGeom prst="rect">
            <a:avLst/>
          </a:prstGeom>
        </p:spPr>
        <p:txBody>
          <a:bodyPr spcFirstLastPara="1" wrap="square" lIns="91372" tIns="91372" rIns="91372" bIns="9137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84" name="Google Shape;84;p2:notes">
            <a:extLst>
              <a:ext uri="{FF2B5EF4-FFF2-40B4-BE49-F238E27FC236}">
                <a16:creationId xmlns:a16="http://schemas.microsoft.com/office/drawing/2014/main" id="{6EAD4C0F-BF0F-3000-9163-D9203D1DC03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2825" cy="34274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589180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>
          <a:extLst>
            <a:ext uri="{FF2B5EF4-FFF2-40B4-BE49-F238E27FC236}">
              <a16:creationId xmlns:a16="http://schemas.microsoft.com/office/drawing/2014/main" id="{C8318284-D00B-E8F3-4B4E-578AC2B925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>
            <a:extLst>
              <a:ext uri="{FF2B5EF4-FFF2-40B4-BE49-F238E27FC236}">
                <a16:creationId xmlns:a16="http://schemas.microsoft.com/office/drawing/2014/main" id="{9EF24B33-4314-89DE-16E5-E2D88DE1B9B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496" y="4341931"/>
            <a:ext cx="5483947" cy="4113408"/>
          </a:xfrm>
          <a:prstGeom prst="rect">
            <a:avLst/>
          </a:prstGeom>
        </p:spPr>
        <p:txBody>
          <a:bodyPr spcFirstLastPara="1" wrap="square" lIns="91372" tIns="91372" rIns="91372" bIns="9137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84" name="Google Shape;84;p2:notes">
            <a:extLst>
              <a:ext uri="{FF2B5EF4-FFF2-40B4-BE49-F238E27FC236}">
                <a16:creationId xmlns:a16="http://schemas.microsoft.com/office/drawing/2014/main" id="{E31BE10A-9240-06A8-BFC2-AD9F57FC850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2825" cy="34274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803763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>
          <a:extLst>
            <a:ext uri="{FF2B5EF4-FFF2-40B4-BE49-F238E27FC236}">
              <a16:creationId xmlns:a16="http://schemas.microsoft.com/office/drawing/2014/main" id="{51DABBD2-88EF-9D50-871D-33F05B032D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>
            <a:extLst>
              <a:ext uri="{FF2B5EF4-FFF2-40B4-BE49-F238E27FC236}">
                <a16:creationId xmlns:a16="http://schemas.microsoft.com/office/drawing/2014/main" id="{E9E097C2-CD22-4B1F-AEFB-80E8B190EFF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496" y="4341931"/>
            <a:ext cx="5483947" cy="4113408"/>
          </a:xfrm>
          <a:prstGeom prst="rect">
            <a:avLst/>
          </a:prstGeom>
        </p:spPr>
        <p:txBody>
          <a:bodyPr spcFirstLastPara="1" wrap="square" lIns="91372" tIns="91372" rIns="91372" bIns="9137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84" name="Google Shape;84;p2:notes">
            <a:extLst>
              <a:ext uri="{FF2B5EF4-FFF2-40B4-BE49-F238E27FC236}">
                <a16:creationId xmlns:a16="http://schemas.microsoft.com/office/drawing/2014/main" id="{C7CEB9B5-3F07-A522-D629-A485B373724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2825" cy="34274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845233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>
          <a:extLst>
            <a:ext uri="{FF2B5EF4-FFF2-40B4-BE49-F238E27FC236}">
              <a16:creationId xmlns:a16="http://schemas.microsoft.com/office/drawing/2014/main" id="{4DCD0B3A-92B0-EC19-025E-9F83729A2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>
            <a:extLst>
              <a:ext uri="{FF2B5EF4-FFF2-40B4-BE49-F238E27FC236}">
                <a16:creationId xmlns:a16="http://schemas.microsoft.com/office/drawing/2014/main" id="{8890B86B-3B19-AE0D-52E9-4CCF7C0FFE6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496" y="4341931"/>
            <a:ext cx="5483947" cy="4113408"/>
          </a:xfrm>
          <a:prstGeom prst="rect">
            <a:avLst/>
          </a:prstGeom>
        </p:spPr>
        <p:txBody>
          <a:bodyPr spcFirstLastPara="1" wrap="square" lIns="91372" tIns="91372" rIns="91372" bIns="9137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84" name="Google Shape;84;p2:notes">
            <a:extLst>
              <a:ext uri="{FF2B5EF4-FFF2-40B4-BE49-F238E27FC236}">
                <a16:creationId xmlns:a16="http://schemas.microsoft.com/office/drawing/2014/main" id="{0F841905-CBEA-D08B-0A18-0F85E5FB881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2825" cy="34274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64600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>
          <a:extLst>
            <a:ext uri="{FF2B5EF4-FFF2-40B4-BE49-F238E27FC236}">
              <a16:creationId xmlns:a16="http://schemas.microsoft.com/office/drawing/2014/main" id="{33DD8D6E-3F4E-403D-5AB4-9195143EF3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>
            <a:extLst>
              <a:ext uri="{FF2B5EF4-FFF2-40B4-BE49-F238E27FC236}">
                <a16:creationId xmlns:a16="http://schemas.microsoft.com/office/drawing/2014/main" id="{C8F854E1-92C3-5F23-89C0-0DB5A1064BC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496" y="4341931"/>
            <a:ext cx="5483947" cy="4113408"/>
          </a:xfrm>
          <a:prstGeom prst="rect">
            <a:avLst/>
          </a:prstGeom>
        </p:spPr>
        <p:txBody>
          <a:bodyPr spcFirstLastPara="1" wrap="square" lIns="91372" tIns="91372" rIns="91372" bIns="9137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84" name="Google Shape;84;p2:notes">
            <a:extLst>
              <a:ext uri="{FF2B5EF4-FFF2-40B4-BE49-F238E27FC236}">
                <a16:creationId xmlns:a16="http://schemas.microsoft.com/office/drawing/2014/main" id="{23AEC791-FBEE-0947-75A0-E152E3F9983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2825" cy="34274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556515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>
          <a:extLst>
            <a:ext uri="{FF2B5EF4-FFF2-40B4-BE49-F238E27FC236}">
              <a16:creationId xmlns:a16="http://schemas.microsoft.com/office/drawing/2014/main" id="{C4DD13C3-848F-1DE1-D4C2-A2550D1996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>
            <a:extLst>
              <a:ext uri="{FF2B5EF4-FFF2-40B4-BE49-F238E27FC236}">
                <a16:creationId xmlns:a16="http://schemas.microsoft.com/office/drawing/2014/main" id="{324F314D-4DC5-1081-6E4E-C9281C6CD50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496" y="4341931"/>
            <a:ext cx="5483947" cy="4113408"/>
          </a:xfrm>
          <a:prstGeom prst="rect">
            <a:avLst/>
          </a:prstGeom>
        </p:spPr>
        <p:txBody>
          <a:bodyPr spcFirstLastPara="1" wrap="square" lIns="91372" tIns="91372" rIns="91372" bIns="9137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84" name="Google Shape;84;p2:notes">
            <a:extLst>
              <a:ext uri="{FF2B5EF4-FFF2-40B4-BE49-F238E27FC236}">
                <a16:creationId xmlns:a16="http://schemas.microsoft.com/office/drawing/2014/main" id="{D5F947AE-0098-DF6E-C8EA-20EBCF511AE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2825" cy="34274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82582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6" y="0"/>
            <a:ext cx="1218895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365760" y="310896"/>
            <a:ext cx="11430000" cy="2798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/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Font typeface="Cambria"/>
              <a:buNone/>
              <a:defRPr sz="70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6867525" y="6117336"/>
            <a:ext cx="5111115" cy="740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bg>
      <p:bgPr>
        <a:solidFill>
          <a:schemeClr val="l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2979174" y="299702"/>
            <a:ext cx="8843614" cy="1480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mbria"/>
              <a:buNone/>
              <a:defRPr b="1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body" idx="1"/>
          </p:nvPr>
        </p:nvSpPr>
        <p:spPr>
          <a:xfrm>
            <a:off x="540774" y="1780469"/>
            <a:ext cx="11282013" cy="4698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b="1">
                <a:solidFill>
                  <a:schemeClr val="lt1"/>
                </a:solidFill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 b="1">
                <a:solidFill>
                  <a:schemeClr val="lt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b="1">
                <a:solidFill>
                  <a:schemeClr val="lt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b="1">
                <a:solidFill>
                  <a:schemeClr val="lt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b="1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5" r:id="rId6"/>
    <p:sldLayoutId id="2147483656" r:id="rId7"/>
    <p:sldLayoutId id="2147483657" r:id="rId8"/>
    <p:sldLayoutId id="2147483658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3"/>
          <p:cNvSpPr txBox="1">
            <a:spLocks noGrp="1"/>
          </p:cNvSpPr>
          <p:nvPr>
            <p:ph type="ctrTitle"/>
          </p:nvPr>
        </p:nvSpPr>
        <p:spPr>
          <a:xfrm>
            <a:off x="386238" y="545430"/>
            <a:ext cx="11430000" cy="218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sz="6000" b="1" dirty="0"/>
              <a:t>Moments on the Mountain--Zion</a:t>
            </a:r>
            <a:endParaRPr lang="en-US" sz="5400" dirty="0"/>
          </a:p>
        </p:txBody>
      </p:sp>
      <p:sp>
        <p:nvSpPr>
          <p:cNvPr id="81" name="Google Shape;81;p13"/>
          <p:cNvSpPr txBox="1">
            <a:spLocks noGrp="1"/>
          </p:cNvSpPr>
          <p:nvPr>
            <p:ph type="subTitle" idx="1"/>
          </p:nvPr>
        </p:nvSpPr>
        <p:spPr>
          <a:xfrm>
            <a:off x="7123672" y="2882900"/>
            <a:ext cx="5068328" cy="3476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</a:pPr>
            <a:r>
              <a:rPr lang="en-US" sz="3600" dirty="0"/>
              <a:t>PBL</a:t>
            </a:r>
          </a:p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</a:pPr>
            <a:endParaRPr lang="en-US" sz="3600" dirty="0"/>
          </a:p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</a:pPr>
            <a:r>
              <a:rPr lang="en-US" sz="3600" dirty="0"/>
              <a:t>August/September 2026</a:t>
            </a:r>
            <a:endParaRPr sz="3200" dirty="0"/>
          </a:p>
        </p:txBody>
      </p:sp>
    </p:spTree>
    <p:extLst>
      <p:ext uri="{BB962C8B-B14F-4D97-AF65-F5344CB8AC3E}">
        <p14:creationId xmlns:p14="http://schemas.microsoft.com/office/powerpoint/2010/main" val="30032760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>
          <a:extLst>
            <a:ext uri="{FF2B5EF4-FFF2-40B4-BE49-F238E27FC236}">
              <a16:creationId xmlns:a16="http://schemas.microsoft.com/office/drawing/2014/main" id="{56ECA6B4-5C3F-89D1-318C-77AFB29BF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>
            <a:extLst>
              <a:ext uri="{FF2B5EF4-FFF2-40B4-BE49-F238E27FC236}">
                <a16:creationId xmlns:a16="http://schemas.microsoft.com/office/drawing/2014/main" id="{3816CA2C-5AE8-7A85-39C1-E9C69F6B4A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4083" y="757267"/>
            <a:ext cx="951441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100"/>
              </a:spcBef>
              <a:buClr>
                <a:schemeClr val="bg1"/>
              </a:buClr>
            </a:pPr>
            <a:r>
              <a:rPr lang="en-US" altLang="en-US" sz="4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Old Testament Usage of Zion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8A28957-6BFC-80CF-9100-9D32E12C5AD4}"/>
              </a:ext>
            </a:extLst>
          </p:cNvPr>
          <p:cNvSpPr txBox="1"/>
          <p:nvPr/>
        </p:nvSpPr>
        <p:spPr>
          <a:xfrm>
            <a:off x="411998" y="1501444"/>
            <a:ext cx="11475202" cy="2693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6400" indent="-4064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Zion is used 161 times in the Old Testament:</a:t>
            </a:r>
          </a:p>
          <a:p>
            <a:pPr algn="just"/>
            <a:r>
              <a:rPr lang="en-US" sz="2200" b="1" dirty="0">
                <a:solidFill>
                  <a:schemeClr val="bg1"/>
                </a:solidFill>
                <a:latin typeface="+mj-lt"/>
              </a:rPr>
              <a:t>Psa. 132:13  For the LORD has chosen Zion; He has desired </a:t>
            </a:r>
            <a:r>
              <a:rPr lang="en-US" sz="2200" b="1" i="1" dirty="0">
                <a:solidFill>
                  <a:schemeClr val="bg1"/>
                </a:solidFill>
                <a:latin typeface="+mj-lt"/>
              </a:rPr>
              <a:t>it</a:t>
            </a:r>
            <a:r>
              <a:rPr lang="en-US" sz="2200" b="1" dirty="0">
                <a:solidFill>
                  <a:schemeClr val="bg1"/>
                </a:solidFill>
                <a:latin typeface="+mj-lt"/>
              </a:rPr>
              <a:t> for His dwelling place:</a:t>
            </a:r>
          </a:p>
          <a:p>
            <a:pPr algn="just"/>
            <a:r>
              <a:rPr lang="en-US" sz="2200" b="1" dirty="0">
                <a:solidFill>
                  <a:schemeClr val="bg1"/>
                </a:solidFill>
                <a:latin typeface="+mj-lt"/>
              </a:rPr>
              <a:t>Psa. 133:3  </a:t>
            </a:r>
            <a:r>
              <a:rPr lang="en-US" sz="2200" b="1" i="1" dirty="0">
                <a:solidFill>
                  <a:schemeClr val="bg1"/>
                </a:solidFill>
                <a:latin typeface="+mj-lt"/>
              </a:rPr>
              <a:t>It is</a:t>
            </a:r>
            <a:r>
              <a:rPr lang="en-US" sz="2200" b="1" dirty="0">
                <a:solidFill>
                  <a:schemeClr val="bg1"/>
                </a:solidFill>
                <a:latin typeface="+mj-lt"/>
              </a:rPr>
              <a:t> like the dew of Hermon, Descending upon the mountains of Zion; For there the LORD commanded the blessing—Life forevermore.</a:t>
            </a:r>
          </a:p>
          <a:p>
            <a:pPr algn="just"/>
            <a:r>
              <a:rPr lang="en-US" sz="2200" b="1" dirty="0">
                <a:solidFill>
                  <a:schemeClr val="bg1"/>
                </a:solidFill>
                <a:latin typeface="+mj-lt"/>
              </a:rPr>
              <a:t>Psa. 134:3  The LORD who made heaven and earth Bless you from Zion!</a:t>
            </a:r>
          </a:p>
          <a:p>
            <a:pPr algn="just"/>
            <a:r>
              <a:rPr lang="en-US" sz="2200" b="1" dirty="0">
                <a:solidFill>
                  <a:schemeClr val="bg1"/>
                </a:solidFill>
                <a:latin typeface="+mj-lt"/>
              </a:rPr>
              <a:t>Psa. 135:21  Blessed be the LORD out of Zion, Who dwells in Jerusalem! Praise the LORD!</a:t>
            </a:r>
            <a:endParaRPr lang="en-US" sz="2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2294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>
          <a:extLst>
            <a:ext uri="{FF2B5EF4-FFF2-40B4-BE49-F238E27FC236}">
              <a16:creationId xmlns:a16="http://schemas.microsoft.com/office/drawing/2014/main" id="{49743D76-E319-8BAC-B723-A03D236C5E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>
            <a:extLst>
              <a:ext uri="{FF2B5EF4-FFF2-40B4-BE49-F238E27FC236}">
                <a16:creationId xmlns:a16="http://schemas.microsoft.com/office/drawing/2014/main" id="{9326FB8E-42EA-C166-7D6F-7E4966DD62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4083" y="757267"/>
            <a:ext cx="951441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100"/>
              </a:spcBef>
              <a:buClr>
                <a:schemeClr val="bg1"/>
              </a:buClr>
            </a:pPr>
            <a:r>
              <a:rPr lang="en-US" altLang="en-US" sz="4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Old Testament Usage of Zion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E8DA552-2DDD-B854-4C7A-FC6A9D2C36D3}"/>
              </a:ext>
            </a:extLst>
          </p:cNvPr>
          <p:cNvSpPr txBox="1"/>
          <p:nvPr/>
        </p:nvSpPr>
        <p:spPr>
          <a:xfrm>
            <a:off x="411998" y="1501444"/>
            <a:ext cx="11475202" cy="4385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6400" indent="-4064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Zion is used 161 times in the Old Testament:</a:t>
            </a:r>
          </a:p>
          <a:p>
            <a:pPr algn="just"/>
            <a:r>
              <a:rPr lang="en-US" sz="2200" b="1" dirty="0">
                <a:solidFill>
                  <a:schemeClr val="bg1"/>
                </a:solidFill>
                <a:latin typeface="+mj-lt"/>
              </a:rPr>
              <a:t>Psa. 132:13  For the LORD has chosen Zion; He has desired </a:t>
            </a:r>
            <a:r>
              <a:rPr lang="en-US" sz="2200" b="1" i="1" dirty="0">
                <a:solidFill>
                  <a:schemeClr val="bg1"/>
                </a:solidFill>
                <a:latin typeface="+mj-lt"/>
              </a:rPr>
              <a:t>it</a:t>
            </a:r>
            <a:r>
              <a:rPr lang="en-US" sz="2200" b="1" dirty="0">
                <a:solidFill>
                  <a:schemeClr val="bg1"/>
                </a:solidFill>
                <a:latin typeface="+mj-lt"/>
              </a:rPr>
              <a:t> for His dwelling place:</a:t>
            </a:r>
          </a:p>
          <a:p>
            <a:pPr algn="just"/>
            <a:r>
              <a:rPr lang="en-US" sz="2200" b="1" dirty="0">
                <a:solidFill>
                  <a:schemeClr val="bg1"/>
                </a:solidFill>
                <a:latin typeface="+mj-lt"/>
              </a:rPr>
              <a:t>Psa. 133:3  </a:t>
            </a:r>
            <a:r>
              <a:rPr lang="en-US" sz="2200" b="1" i="1" dirty="0">
                <a:solidFill>
                  <a:schemeClr val="bg1"/>
                </a:solidFill>
                <a:latin typeface="+mj-lt"/>
              </a:rPr>
              <a:t>It is</a:t>
            </a:r>
            <a:r>
              <a:rPr lang="en-US" sz="2200" b="1" dirty="0">
                <a:solidFill>
                  <a:schemeClr val="bg1"/>
                </a:solidFill>
                <a:latin typeface="+mj-lt"/>
              </a:rPr>
              <a:t> like the dew of Hermon, Descending upon the mountains of Zion; For there the LORD commanded the blessing—Life forevermore.</a:t>
            </a:r>
          </a:p>
          <a:p>
            <a:pPr algn="just"/>
            <a:r>
              <a:rPr lang="en-US" sz="2200" b="1" dirty="0">
                <a:solidFill>
                  <a:schemeClr val="bg1"/>
                </a:solidFill>
                <a:latin typeface="+mj-lt"/>
              </a:rPr>
              <a:t>Psa. 134:3  The LORD who made heaven and earth Bless you from Zion!</a:t>
            </a:r>
          </a:p>
          <a:p>
            <a:pPr algn="just"/>
            <a:r>
              <a:rPr lang="en-US" sz="2200" b="1" dirty="0">
                <a:solidFill>
                  <a:schemeClr val="bg1"/>
                </a:solidFill>
                <a:latin typeface="+mj-lt"/>
              </a:rPr>
              <a:t>Psa. 135:21  Blessed be the LORD out of Zion, Who dwells in Jerusalem! Praise the LORD!</a:t>
            </a:r>
          </a:p>
          <a:p>
            <a:pPr algn="just"/>
            <a:r>
              <a:rPr lang="en-US" sz="2200" b="1" dirty="0">
                <a:solidFill>
                  <a:schemeClr val="bg1"/>
                </a:solidFill>
                <a:latin typeface="+mj-lt"/>
              </a:rPr>
              <a:t>Psa. 137:1  By the rivers of Babylon, There we sat down, yea, we wept When we remembered Zion.</a:t>
            </a:r>
          </a:p>
          <a:p>
            <a:pPr algn="just"/>
            <a:r>
              <a:rPr lang="en-US" sz="2200" b="1" dirty="0">
                <a:solidFill>
                  <a:schemeClr val="bg1"/>
                </a:solidFill>
                <a:latin typeface="+mj-lt"/>
              </a:rPr>
              <a:t>Psa. 137:3  For there those who carried us away captive asked of us a song, And those who plundered us </a:t>
            </a:r>
            <a:r>
              <a:rPr lang="en-US" sz="2200" b="1" i="1" dirty="0">
                <a:solidFill>
                  <a:schemeClr val="bg1"/>
                </a:solidFill>
                <a:latin typeface="+mj-lt"/>
              </a:rPr>
              <a:t>requested</a:t>
            </a:r>
            <a:r>
              <a:rPr lang="en-US" sz="2200" b="1" dirty="0">
                <a:solidFill>
                  <a:schemeClr val="bg1"/>
                </a:solidFill>
                <a:latin typeface="+mj-lt"/>
              </a:rPr>
              <a:t> mirth, </a:t>
            </a:r>
            <a:r>
              <a:rPr lang="en-US" sz="2200" b="1" i="1" dirty="0">
                <a:solidFill>
                  <a:schemeClr val="bg1"/>
                </a:solidFill>
                <a:latin typeface="+mj-lt"/>
              </a:rPr>
              <a:t>Saying,</a:t>
            </a:r>
            <a:r>
              <a:rPr lang="en-US" sz="2200" b="1" dirty="0">
                <a:solidFill>
                  <a:schemeClr val="bg1"/>
                </a:solidFill>
                <a:latin typeface="+mj-lt"/>
              </a:rPr>
              <a:t> "Sing us </a:t>
            </a:r>
            <a:r>
              <a:rPr lang="en-US" sz="2200" b="1" i="1" dirty="0">
                <a:solidFill>
                  <a:schemeClr val="bg1"/>
                </a:solidFill>
                <a:latin typeface="+mj-lt"/>
              </a:rPr>
              <a:t>one</a:t>
            </a:r>
            <a:r>
              <a:rPr lang="en-US" sz="2200" b="1" dirty="0">
                <a:solidFill>
                  <a:schemeClr val="bg1"/>
                </a:solidFill>
                <a:latin typeface="+mj-lt"/>
              </a:rPr>
              <a:t> of the songs of Zion!"</a:t>
            </a:r>
            <a:endParaRPr lang="en-US" sz="2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7266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>
          <a:extLst>
            <a:ext uri="{FF2B5EF4-FFF2-40B4-BE49-F238E27FC236}">
              <a16:creationId xmlns:a16="http://schemas.microsoft.com/office/drawing/2014/main" id="{427A1725-5891-9F48-0BA5-4FF1732BF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>
            <a:extLst>
              <a:ext uri="{FF2B5EF4-FFF2-40B4-BE49-F238E27FC236}">
                <a16:creationId xmlns:a16="http://schemas.microsoft.com/office/drawing/2014/main" id="{5D07149C-D27D-7E1D-0E0F-E71F8132C9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4083" y="757267"/>
            <a:ext cx="951441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100"/>
              </a:spcBef>
              <a:buClr>
                <a:schemeClr val="bg1"/>
              </a:buClr>
            </a:pPr>
            <a:r>
              <a:rPr lang="en-US" altLang="en-US" sz="4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Old Testament Usage of Zion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E4DA464-9B81-2A5F-7950-3943B388036C}"/>
              </a:ext>
            </a:extLst>
          </p:cNvPr>
          <p:cNvSpPr txBox="1"/>
          <p:nvPr/>
        </p:nvSpPr>
        <p:spPr>
          <a:xfrm>
            <a:off x="411998" y="1501444"/>
            <a:ext cx="11475202" cy="5062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6400" indent="-4064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Zion is used 161 times in the Old Testament:</a:t>
            </a:r>
          </a:p>
          <a:p>
            <a:pPr algn="just"/>
            <a:r>
              <a:rPr lang="en-US" sz="2200" b="1" dirty="0">
                <a:solidFill>
                  <a:schemeClr val="bg1"/>
                </a:solidFill>
                <a:latin typeface="+mj-lt"/>
              </a:rPr>
              <a:t>Psa. 132:13  For the LORD has chosen Zion; He has desired </a:t>
            </a:r>
            <a:r>
              <a:rPr lang="en-US" sz="2200" b="1" i="1" dirty="0">
                <a:solidFill>
                  <a:schemeClr val="bg1"/>
                </a:solidFill>
                <a:latin typeface="+mj-lt"/>
              </a:rPr>
              <a:t>it</a:t>
            </a:r>
            <a:r>
              <a:rPr lang="en-US" sz="2200" b="1" dirty="0">
                <a:solidFill>
                  <a:schemeClr val="bg1"/>
                </a:solidFill>
                <a:latin typeface="+mj-lt"/>
              </a:rPr>
              <a:t> for His dwelling place:</a:t>
            </a:r>
          </a:p>
          <a:p>
            <a:pPr algn="just"/>
            <a:r>
              <a:rPr lang="en-US" sz="2200" b="1" dirty="0">
                <a:solidFill>
                  <a:schemeClr val="bg1"/>
                </a:solidFill>
                <a:latin typeface="+mj-lt"/>
              </a:rPr>
              <a:t>Psa. 133:3  </a:t>
            </a:r>
            <a:r>
              <a:rPr lang="en-US" sz="2200" b="1" i="1" dirty="0">
                <a:solidFill>
                  <a:schemeClr val="bg1"/>
                </a:solidFill>
                <a:latin typeface="+mj-lt"/>
              </a:rPr>
              <a:t>It is</a:t>
            </a:r>
            <a:r>
              <a:rPr lang="en-US" sz="2200" b="1" dirty="0">
                <a:solidFill>
                  <a:schemeClr val="bg1"/>
                </a:solidFill>
                <a:latin typeface="+mj-lt"/>
              </a:rPr>
              <a:t> like the dew of Hermon, Descending upon the mountains of Zion; For there the LORD commanded the blessing—Life forevermore.</a:t>
            </a:r>
          </a:p>
          <a:p>
            <a:pPr algn="just"/>
            <a:r>
              <a:rPr lang="en-US" sz="2200" b="1" dirty="0">
                <a:solidFill>
                  <a:schemeClr val="bg1"/>
                </a:solidFill>
                <a:latin typeface="+mj-lt"/>
              </a:rPr>
              <a:t>Psa. 134:3  The LORD who made heaven and earth Bless you from Zion!</a:t>
            </a:r>
          </a:p>
          <a:p>
            <a:pPr algn="just"/>
            <a:r>
              <a:rPr lang="en-US" sz="2200" b="1" dirty="0">
                <a:solidFill>
                  <a:schemeClr val="bg1"/>
                </a:solidFill>
                <a:latin typeface="+mj-lt"/>
              </a:rPr>
              <a:t>Psa. 135:21  Blessed be the LORD out of Zion, Who dwells in Jerusalem! Praise the LORD!</a:t>
            </a:r>
          </a:p>
          <a:p>
            <a:pPr algn="just"/>
            <a:r>
              <a:rPr lang="en-US" sz="2200" b="1" dirty="0">
                <a:solidFill>
                  <a:schemeClr val="bg1"/>
                </a:solidFill>
                <a:latin typeface="+mj-lt"/>
              </a:rPr>
              <a:t>Psa. 137:1  By the rivers of Babylon, There we sat down, yea, we wept When we remembered Zion.</a:t>
            </a:r>
          </a:p>
          <a:p>
            <a:pPr algn="just"/>
            <a:r>
              <a:rPr lang="en-US" sz="2200" b="1" dirty="0">
                <a:solidFill>
                  <a:schemeClr val="bg1"/>
                </a:solidFill>
                <a:latin typeface="+mj-lt"/>
              </a:rPr>
              <a:t>Psa. 137:3  For there those who carried us away captive asked of us a song, And those who plundered us </a:t>
            </a:r>
            <a:r>
              <a:rPr lang="en-US" sz="2200" b="1" i="1" dirty="0">
                <a:solidFill>
                  <a:schemeClr val="bg1"/>
                </a:solidFill>
                <a:latin typeface="+mj-lt"/>
              </a:rPr>
              <a:t>requested</a:t>
            </a:r>
            <a:r>
              <a:rPr lang="en-US" sz="2200" b="1" dirty="0">
                <a:solidFill>
                  <a:schemeClr val="bg1"/>
                </a:solidFill>
                <a:latin typeface="+mj-lt"/>
              </a:rPr>
              <a:t> mirth, </a:t>
            </a:r>
            <a:r>
              <a:rPr lang="en-US" sz="2200" b="1" i="1" dirty="0">
                <a:solidFill>
                  <a:schemeClr val="bg1"/>
                </a:solidFill>
                <a:latin typeface="+mj-lt"/>
              </a:rPr>
              <a:t>Saying,</a:t>
            </a:r>
            <a:r>
              <a:rPr lang="en-US" sz="2200" b="1" dirty="0">
                <a:solidFill>
                  <a:schemeClr val="bg1"/>
                </a:solidFill>
                <a:latin typeface="+mj-lt"/>
              </a:rPr>
              <a:t> "Sing us </a:t>
            </a:r>
            <a:r>
              <a:rPr lang="en-US" sz="2200" b="1" i="1" dirty="0">
                <a:solidFill>
                  <a:schemeClr val="bg1"/>
                </a:solidFill>
                <a:latin typeface="+mj-lt"/>
              </a:rPr>
              <a:t>one</a:t>
            </a:r>
            <a:r>
              <a:rPr lang="en-US" sz="2200" b="1" dirty="0">
                <a:solidFill>
                  <a:schemeClr val="bg1"/>
                </a:solidFill>
                <a:latin typeface="+mj-lt"/>
              </a:rPr>
              <a:t> of the songs of Zion!"</a:t>
            </a:r>
          </a:p>
          <a:p>
            <a:pPr algn="just"/>
            <a:r>
              <a:rPr lang="en-US" sz="2200" b="1" dirty="0">
                <a:solidFill>
                  <a:schemeClr val="bg1"/>
                </a:solidFill>
                <a:latin typeface="+mj-lt"/>
              </a:rPr>
              <a:t>Psa. 146:10  The LORD shall reign forever—Your God, O Zion, to all generations. Praise the LORD!</a:t>
            </a:r>
            <a:endParaRPr lang="en-US" sz="2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4614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>
          <a:extLst>
            <a:ext uri="{FF2B5EF4-FFF2-40B4-BE49-F238E27FC236}">
              <a16:creationId xmlns:a16="http://schemas.microsoft.com/office/drawing/2014/main" id="{70D61F68-FA2E-B4C1-2C69-D624CBE5E2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>
            <a:extLst>
              <a:ext uri="{FF2B5EF4-FFF2-40B4-BE49-F238E27FC236}">
                <a16:creationId xmlns:a16="http://schemas.microsoft.com/office/drawing/2014/main" id="{D9321D99-2B55-8C68-F773-1819FB4AF5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4083" y="757267"/>
            <a:ext cx="951441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100"/>
              </a:spcBef>
              <a:buClr>
                <a:schemeClr val="bg1"/>
              </a:buClr>
            </a:pPr>
            <a:r>
              <a:rPr lang="en-US" altLang="en-US" sz="4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Zion in the New Testament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E9B034-A474-3464-799F-7D95B08E17C1}"/>
              </a:ext>
            </a:extLst>
          </p:cNvPr>
          <p:cNvSpPr txBox="1"/>
          <p:nvPr/>
        </p:nvSpPr>
        <p:spPr>
          <a:xfrm>
            <a:off x="358399" y="1526708"/>
            <a:ext cx="11475202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100" b="1" dirty="0">
                <a:solidFill>
                  <a:schemeClr val="bg1"/>
                </a:solidFill>
              </a:rPr>
              <a:t>Matt. 21:5  "TELL THE DAUGHTER OF ZION, 'BEHOLD, YOUR KING IS COMING TO YOU, LOWLY, AND SITTING ON A DONKEY, A COLT, THE FOAL OF A DONKEY.' "</a:t>
            </a:r>
          </a:p>
          <a:p>
            <a:pPr algn="just"/>
            <a:r>
              <a:rPr lang="en-US" sz="2100" b="1" dirty="0">
                <a:solidFill>
                  <a:schemeClr val="bg1"/>
                </a:solidFill>
              </a:rPr>
              <a:t>John 12:15  "FEAR NOT, DAUGHTER OF ZION; BEHOLD, YOUR KING IS COMING, SITTING ON A DONKEY'S COLT."</a:t>
            </a:r>
          </a:p>
          <a:p>
            <a:pPr algn="just"/>
            <a:r>
              <a:rPr lang="en-US" sz="2100" b="1" dirty="0">
                <a:solidFill>
                  <a:schemeClr val="bg1"/>
                </a:solidFill>
              </a:rPr>
              <a:t>Rom. 9:33  As it is written: "BEHOLD, I LAY IN ZION A STUMBLING STONE AND ROCK OF OFFENSE, AND WHOEVER BELIEVES ON HIM WILL NOT BE PUT TO SHAME."</a:t>
            </a:r>
          </a:p>
          <a:p>
            <a:pPr algn="just"/>
            <a:r>
              <a:rPr lang="en-US" sz="2100" b="1" dirty="0">
                <a:solidFill>
                  <a:schemeClr val="bg1"/>
                </a:solidFill>
              </a:rPr>
              <a:t>Rom. 11:26  And so all Israel will be saved, as it is written: "THE DELIVERER WILL COME OUT OF ZION, AND HE WILL TURN AWAY UNGODLINESS FROM JACOB;</a:t>
            </a:r>
          </a:p>
          <a:p>
            <a:pPr algn="just"/>
            <a:r>
              <a:rPr lang="en-US" sz="2100" b="1" dirty="0">
                <a:solidFill>
                  <a:schemeClr val="bg1"/>
                </a:solidFill>
              </a:rPr>
              <a:t>Heb. 12:22  But you have come to Mount Zion and to the city of the living God, the heavenly Jerusalem, to an innumerable company of angels,</a:t>
            </a:r>
          </a:p>
          <a:p>
            <a:pPr algn="just"/>
            <a:r>
              <a:rPr lang="en-US" sz="2100" b="1" dirty="0">
                <a:solidFill>
                  <a:schemeClr val="bg1"/>
                </a:solidFill>
              </a:rPr>
              <a:t>1 Peter 2:6  Therefore it is also contained in the Scripture, "BEHOLD, I LAY IN ZION A CHIEF CORNERSTONE, ELECT, PRECIOUS, AND HE WHO BELIEVES ON HIM WILL BY NO MEANS BE PUT TO SHAME."</a:t>
            </a:r>
          </a:p>
          <a:p>
            <a:pPr algn="just"/>
            <a:r>
              <a:rPr lang="en-US" sz="2100" b="1" dirty="0">
                <a:solidFill>
                  <a:schemeClr val="bg1"/>
                </a:solidFill>
              </a:rPr>
              <a:t>Rev. 14:1  Then I looked, and behold, a Lamb standing on Mount Zion, and with Him one hundred </a:t>
            </a:r>
            <a:r>
              <a:rPr lang="en-US" sz="2100" b="1" i="1" dirty="0">
                <a:solidFill>
                  <a:schemeClr val="bg1"/>
                </a:solidFill>
              </a:rPr>
              <a:t>and</a:t>
            </a:r>
            <a:r>
              <a:rPr lang="en-US" sz="2100" b="1" dirty="0">
                <a:solidFill>
                  <a:schemeClr val="bg1"/>
                </a:solidFill>
              </a:rPr>
              <a:t> forty-four thousand, having His Father's name written on their foreheads.</a:t>
            </a:r>
          </a:p>
        </p:txBody>
      </p:sp>
    </p:spTree>
    <p:extLst>
      <p:ext uri="{BB962C8B-B14F-4D97-AF65-F5344CB8AC3E}">
        <p14:creationId xmlns:p14="http://schemas.microsoft.com/office/powerpoint/2010/main" val="11034967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>
          <a:extLst>
            <a:ext uri="{FF2B5EF4-FFF2-40B4-BE49-F238E27FC236}">
              <a16:creationId xmlns:a16="http://schemas.microsoft.com/office/drawing/2014/main" id="{C09B1FB4-DBAE-0115-8A90-2E36314765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>
            <a:extLst>
              <a:ext uri="{FF2B5EF4-FFF2-40B4-BE49-F238E27FC236}">
                <a16:creationId xmlns:a16="http://schemas.microsoft.com/office/drawing/2014/main" id="{AA05685A-CDA4-74B4-60F8-20B54CF266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4083" y="604867"/>
            <a:ext cx="951441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100"/>
              </a:spcBef>
              <a:buClr>
                <a:schemeClr val="bg1"/>
              </a:buClr>
            </a:pPr>
            <a:r>
              <a:rPr lang="en-US" altLang="en-US" sz="4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Zion in the New Testament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A61D85-6AD4-D568-19DF-0E3E2F7CE21E}"/>
              </a:ext>
            </a:extLst>
          </p:cNvPr>
          <p:cNvSpPr txBox="1"/>
          <p:nvPr/>
        </p:nvSpPr>
        <p:spPr>
          <a:xfrm>
            <a:off x="411998" y="1374444"/>
            <a:ext cx="114752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6400" indent="-4064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Isaiah 2:2-5  and Luke 24:46-47 and Acts 2</a:t>
            </a:r>
            <a:endParaRPr lang="en-US" sz="2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68260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>
          <a:extLst>
            <a:ext uri="{FF2B5EF4-FFF2-40B4-BE49-F238E27FC236}">
              <a16:creationId xmlns:a16="http://schemas.microsoft.com/office/drawing/2014/main" id="{CF31D026-A266-FE1E-9780-FB65A1D2F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>
            <a:extLst>
              <a:ext uri="{FF2B5EF4-FFF2-40B4-BE49-F238E27FC236}">
                <a16:creationId xmlns:a16="http://schemas.microsoft.com/office/drawing/2014/main" id="{BC10226B-7F60-6B0B-1AC2-09E9EE6E4E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4083" y="604867"/>
            <a:ext cx="951441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100"/>
              </a:spcBef>
              <a:buClr>
                <a:schemeClr val="bg1"/>
              </a:buClr>
            </a:pPr>
            <a:r>
              <a:rPr lang="en-US" altLang="en-US" sz="4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Zion in the New Testament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7AA70B-1B68-67D4-28F7-27D2E5F6319C}"/>
              </a:ext>
            </a:extLst>
          </p:cNvPr>
          <p:cNvSpPr txBox="1"/>
          <p:nvPr/>
        </p:nvSpPr>
        <p:spPr>
          <a:xfrm>
            <a:off x="411998" y="1374444"/>
            <a:ext cx="11475202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6400" indent="-4064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Isaiah 2:2-5  and Luke 24:46-47 and Acts 2</a:t>
            </a:r>
          </a:p>
          <a:p>
            <a:pPr marL="406400" indent="-4064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Mt. Zion of the OT and a New Zion (Jerusalem) in Hebrews 12</a:t>
            </a:r>
            <a:endParaRPr lang="en-US" sz="2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71234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>
          <a:extLst>
            <a:ext uri="{FF2B5EF4-FFF2-40B4-BE49-F238E27FC236}">
              <a16:creationId xmlns:a16="http://schemas.microsoft.com/office/drawing/2014/main" id="{FF011879-597C-86B7-8810-0D70776595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>
            <a:extLst>
              <a:ext uri="{FF2B5EF4-FFF2-40B4-BE49-F238E27FC236}">
                <a16:creationId xmlns:a16="http://schemas.microsoft.com/office/drawing/2014/main" id="{5AC7C60E-6115-CDE1-E811-75E3F13267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4083" y="604867"/>
            <a:ext cx="951441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100"/>
              </a:spcBef>
              <a:buClr>
                <a:schemeClr val="bg1"/>
              </a:buClr>
            </a:pPr>
            <a:r>
              <a:rPr lang="en-US" altLang="en-US" sz="4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Zion in the New Testament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C89C946-4AC0-43C2-6A57-FF0D7B57E1D0}"/>
              </a:ext>
            </a:extLst>
          </p:cNvPr>
          <p:cNvSpPr txBox="1"/>
          <p:nvPr/>
        </p:nvSpPr>
        <p:spPr>
          <a:xfrm>
            <a:off x="411998" y="1374444"/>
            <a:ext cx="11475202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6400" indent="-4064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Isaiah 2:2-5  and Luke 24:46-47 and Acts 2</a:t>
            </a:r>
          </a:p>
          <a:p>
            <a:pPr marL="406400" indent="-4064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Mt. Zion of the OT and a New Zion (Jerusalem) in Hebrews 12</a:t>
            </a:r>
          </a:p>
          <a:p>
            <a:pPr algn="just"/>
            <a:r>
              <a:rPr lang="en-US" sz="2200" b="1" dirty="0">
                <a:solidFill>
                  <a:schemeClr val="bg1"/>
                </a:solidFill>
              </a:rPr>
              <a:t>Heb 12:18  For you have not come to the mountain that may be touched and that burned with fire, and to blackness and darkness and tempest, </a:t>
            </a:r>
          </a:p>
          <a:p>
            <a:pPr algn="just"/>
            <a:r>
              <a:rPr lang="en-US" sz="2200" b="1" dirty="0">
                <a:solidFill>
                  <a:schemeClr val="bg1"/>
                </a:solidFill>
              </a:rPr>
              <a:t>Heb 12:19  and the sound of a trumpet and the voice of words, so that those who heard </a:t>
            </a:r>
            <a:r>
              <a:rPr lang="en-US" sz="2200" b="1" i="1" dirty="0">
                <a:solidFill>
                  <a:schemeClr val="bg1"/>
                </a:solidFill>
              </a:rPr>
              <a:t>it</a:t>
            </a:r>
            <a:r>
              <a:rPr lang="en-US" sz="2200" b="1" dirty="0">
                <a:solidFill>
                  <a:schemeClr val="bg1"/>
                </a:solidFill>
              </a:rPr>
              <a:t> begged that the word should not be spoken to them anymore. </a:t>
            </a:r>
          </a:p>
          <a:p>
            <a:pPr algn="just"/>
            <a:r>
              <a:rPr lang="en-US" sz="2200" b="1" dirty="0">
                <a:solidFill>
                  <a:schemeClr val="bg1"/>
                </a:solidFill>
              </a:rPr>
              <a:t>Heb 12:20  (For they could not endure what was commanded: "AND IF SO MUCH AS A BEAST TOUCHES THE MOUNTAIN, IT SHALL BE STONED OR SHOT WITH AN ARROW." </a:t>
            </a:r>
          </a:p>
          <a:p>
            <a:pPr algn="just"/>
            <a:r>
              <a:rPr lang="en-US" sz="2200" b="1" dirty="0">
                <a:solidFill>
                  <a:schemeClr val="bg1"/>
                </a:solidFill>
              </a:rPr>
              <a:t>Heb 12:21  And so terrifying was the sight </a:t>
            </a:r>
            <a:r>
              <a:rPr lang="en-US" sz="2200" b="1" i="1" dirty="0">
                <a:solidFill>
                  <a:schemeClr val="bg1"/>
                </a:solidFill>
              </a:rPr>
              <a:t>that</a:t>
            </a:r>
            <a:r>
              <a:rPr lang="en-US" sz="2200" b="1" dirty="0">
                <a:solidFill>
                  <a:schemeClr val="bg1"/>
                </a:solidFill>
              </a:rPr>
              <a:t> Moses said, "I AM EXCEEDINGLY AFRAID AND TREMBLING.") </a:t>
            </a:r>
          </a:p>
          <a:p>
            <a:pPr algn="just"/>
            <a:r>
              <a:rPr lang="en-US" sz="2200" b="1" dirty="0">
                <a:solidFill>
                  <a:schemeClr val="bg1"/>
                </a:solidFill>
              </a:rPr>
              <a:t>Heb 12:22  But you have come to</a:t>
            </a:r>
          </a:p>
        </p:txBody>
      </p:sp>
    </p:spTree>
    <p:extLst>
      <p:ext uri="{BB962C8B-B14F-4D97-AF65-F5344CB8AC3E}">
        <p14:creationId xmlns:p14="http://schemas.microsoft.com/office/powerpoint/2010/main" val="40801036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>
          <a:extLst>
            <a:ext uri="{FF2B5EF4-FFF2-40B4-BE49-F238E27FC236}">
              <a16:creationId xmlns:a16="http://schemas.microsoft.com/office/drawing/2014/main" id="{D1D7B990-EDFA-DC2A-B3FD-0105774C3F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>
            <a:extLst>
              <a:ext uri="{FF2B5EF4-FFF2-40B4-BE49-F238E27FC236}">
                <a16:creationId xmlns:a16="http://schemas.microsoft.com/office/drawing/2014/main" id="{4EF84D84-D7C4-9C02-6D03-179C67195D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4083" y="604867"/>
            <a:ext cx="951441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100"/>
              </a:spcBef>
              <a:buClr>
                <a:schemeClr val="bg1"/>
              </a:buClr>
            </a:pPr>
            <a:r>
              <a:rPr lang="en-US" altLang="en-US" sz="4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Zion in the New Testament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9368F40-51CF-114C-750E-1993FD275219}"/>
              </a:ext>
            </a:extLst>
          </p:cNvPr>
          <p:cNvSpPr txBox="1"/>
          <p:nvPr/>
        </p:nvSpPr>
        <p:spPr>
          <a:xfrm>
            <a:off x="411998" y="1374444"/>
            <a:ext cx="11475202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6400" indent="-4064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Isaiah 2:2-5  and Luke 24:46-47 and Acts 2</a:t>
            </a:r>
          </a:p>
          <a:p>
            <a:pPr marL="406400" indent="-4064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Mt. Zion of the OT and a New Zion (Jerusalem) in Hebrews 12</a:t>
            </a:r>
          </a:p>
          <a:p>
            <a:pPr algn="just"/>
            <a:r>
              <a:rPr lang="en-US" sz="2200" b="1" dirty="0">
                <a:solidFill>
                  <a:schemeClr val="bg1"/>
                </a:solidFill>
              </a:rPr>
              <a:t>Heb 12:18  For you have not come to the mountain that may be touched and that burned with fire, and to blackness and darkness and tempest, </a:t>
            </a:r>
          </a:p>
          <a:p>
            <a:pPr algn="just"/>
            <a:r>
              <a:rPr lang="en-US" sz="2200" b="1" dirty="0">
                <a:solidFill>
                  <a:schemeClr val="bg1"/>
                </a:solidFill>
              </a:rPr>
              <a:t>Heb 12:19  and the sound of a trumpet and the voice of words, so that those who heard </a:t>
            </a:r>
            <a:r>
              <a:rPr lang="en-US" sz="2200" b="1" i="1" dirty="0">
                <a:solidFill>
                  <a:schemeClr val="bg1"/>
                </a:solidFill>
              </a:rPr>
              <a:t>it</a:t>
            </a:r>
            <a:r>
              <a:rPr lang="en-US" sz="2200" b="1" dirty="0">
                <a:solidFill>
                  <a:schemeClr val="bg1"/>
                </a:solidFill>
              </a:rPr>
              <a:t> begged that the word should not be spoken to them anymore. </a:t>
            </a:r>
          </a:p>
          <a:p>
            <a:pPr algn="just"/>
            <a:r>
              <a:rPr lang="en-US" sz="2200" b="1" dirty="0">
                <a:solidFill>
                  <a:schemeClr val="bg1"/>
                </a:solidFill>
              </a:rPr>
              <a:t>Heb 12:20  (For they could not endure what was commanded: "AND IF SO MUCH AS A BEAST TOUCHES THE MOUNTAIN, IT SHALL BE STONED OR SHOT WITH AN ARROW." </a:t>
            </a:r>
          </a:p>
          <a:p>
            <a:pPr algn="just"/>
            <a:r>
              <a:rPr lang="en-US" sz="2200" b="1" dirty="0">
                <a:solidFill>
                  <a:schemeClr val="bg1"/>
                </a:solidFill>
              </a:rPr>
              <a:t>Heb 12:21  And so terrifying was the sight </a:t>
            </a:r>
            <a:r>
              <a:rPr lang="en-US" sz="2200" b="1" i="1" dirty="0">
                <a:solidFill>
                  <a:schemeClr val="bg1"/>
                </a:solidFill>
              </a:rPr>
              <a:t>that</a:t>
            </a:r>
            <a:r>
              <a:rPr lang="en-US" sz="2200" b="1" dirty="0">
                <a:solidFill>
                  <a:schemeClr val="bg1"/>
                </a:solidFill>
              </a:rPr>
              <a:t> Moses said, "I AM EXCEEDINGLY AFRAID AND TREMBLING.") </a:t>
            </a:r>
          </a:p>
          <a:p>
            <a:pPr algn="just"/>
            <a:r>
              <a:rPr lang="en-US" sz="2200" b="1" dirty="0">
                <a:solidFill>
                  <a:schemeClr val="bg1"/>
                </a:solidFill>
              </a:rPr>
              <a:t>Heb 12:22  But you have come to Mount Zion and to the city of the living God, the heavenly Jerusalem, to an innumerable company of angels, </a:t>
            </a:r>
          </a:p>
          <a:p>
            <a:pPr algn="just"/>
            <a:r>
              <a:rPr lang="en-US" sz="2200" b="1" dirty="0">
                <a:solidFill>
                  <a:schemeClr val="bg1"/>
                </a:solidFill>
              </a:rPr>
              <a:t>Heb 12:23  to the general assembly and church of the firstborn </a:t>
            </a:r>
            <a:r>
              <a:rPr lang="en-US" sz="2200" b="1" i="1" dirty="0">
                <a:solidFill>
                  <a:schemeClr val="bg1"/>
                </a:solidFill>
              </a:rPr>
              <a:t>who are</a:t>
            </a:r>
            <a:r>
              <a:rPr lang="en-US" sz="2200" b="1" dirty="0">
                <a:solidFill>
                  <a:schemeClr val="bg1"/>
                </a:solidFill>
              </a:rPr>
              <a:t> registered in heaven, to God the Judge of all, to the spirits of just men made perfect, </a:t>
            </a:r>
          </a:p>
          <a:p>
            <a:pPr>
              <a:spcAft>
                <a:spcPts val="600"/>
              </a:spcAft>
              <a:buClr>
                <a:schemeClr val="bg1"/>
              </a:buClr>
            </a:pPr>
            <a:endParaRPr lang="en-US" sz="2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948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>
          <a:extLst>
            <a:ext uri="{FF2B5EF4-FFF2-40B4-BE49-F238E27FC236}">
              <a16:creationId xmlns:a16="http://schemas.microsoft.com/office/drawing/2014/main" id="{9376365A-2187-EB0B-041E-0CE4C2A097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>
            <a:extLst>
              <a:ext uri="{FF2B5EF4-FFF2-40B4-BE49-F238E27FC236}">
                <a16:creationId xmlns:a16="http://schemas.microsoft.com/office/drawing/2014/main" id="{34C3B784-5719-FEBD-5F5F-2C310BD712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4083" y="757267"/>
            <a:ext cx="951441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100"/>
              </a:spcBef>
              <a:buClr>
                <a:schemeClr val="bg1"/>
              </a:buClr>
            </a:pPr>
            <a:r>
              <a:rPr lang="en-US" altLang="en-US" sz="4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Background of Mount Zion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8C3F9A2-3D26-740E-6F1B-E5A8268CD595}"/>
              </a:ext>
            </a:extLst>
          </p:cNvPr>
          <p:cNvSpPr txBox="1"/>
          <p:nvPr/>
        </p:nvSpPr>
        <p:spPr>
          <a:xfrm>
            <a:off x="411998" y="1780844"/>
            <a:ext cx="114752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6400" indent="-4064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do you think of when you hear Mt. Zion?</a:t>
            </a:r>
            <a:endParaRPr lang="en-US" sz="27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4358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>
          <a:extLst>
            <a:ext uri="{FF2B5EF4-FFF2-40B4-BE49-F238E27FC236}">
              <a16:creationId xmlns:a16="http://schemas.microsoft.com/office/drawing/2014/main" id="{16443654-CF5A-6F0C-166C-20DBBF8DA5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>
            <a:extLst>
              <a:ext uri="{FF2B5EF4-FFF2-40B4-BE49-F238E27FC236}">
                <a16:creationId xmlns:a16="http://schemas.microsoft.com/office/drawing/2014/main" id="{6893C34F-6805-78BF-3AED-7E6E44DD40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4083" y="757267"/>
            <a:ext cx="951441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100"/>
              </a:spcBef>
              <a:buClr>
                <a:schemeClr val="bg1"/>
              </a:buClr>
            </a:pPr>
            <a:r>
              <a:rPr lang="en-US" altLang="en-US" sz="4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Background of Mount Zion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9A94EC5-FED8-9C7E-6013-EDC8AC24B705}"/>
              </a:ext>
            </a:extLst>
          </p:cNvPr>
          <p:cNvSpPr txBox="1"/>
          <p:nvPr/>
        </p:nvSpPr>
        <p:spPr>
          <a:xfrm>
            <a:off x="411998" y="1780844"/>
            <a:ext cx="11475202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6400" indent="-4064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do you think of when you hear Mt. Zion?</a:t>
            </a:r>
          </a:p>
          <a:p>
            <a:pPr marL="406400" indent="-4064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When Jerusalem was built several mountains were involved</a:t>
            </a:r>
            <a:endParaRPr lang="en-US" sz="27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3472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>
          <a:extLst>
            <a:ext uri="{FF2B5EF4-FFF2-40B4-BE49-F238E27FC236}">
              <a16:creationId xmlns:a16="http://schemas.microsoft.com/office/drawing/2014/main" id="{C9C962E5-4D1D-5B4C-C2A9-46216F32E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>
            <a:extLst>
              <a:ext uri="{FF2B5EF4-FFF2-40B4-BE49-F238E27FC236}">
                <a16:creationId xmlns:a16="http://schemas.microsoft.com/office/drawing/2014/main" id="{D024D5FC-F902-9985-52C1-4092D8B1D4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4083" y="757267"/>
            <a:ext cx="951441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100"/>
              </a:spcBef>
              <a:buClr>
                <a:schemeClr val="bg1"/>
              </a:buClr>
            </a:pPr>
            <a:r>
              <a:rPr lang="en-US" altLang="en-US" sz="4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Background of Mount Zion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25204B-FA1F-62D1-5E16-0FAB390F0F86}"/>
              </a:ext>
            </a:extLst>
          </p:cNvPr>
          <p:cNvSpPr txBox="1"/>
          <p:nvPr/>
        </p:nvSpPr>
        <p:spPr>
          <a:xfrm>
            <a:off x="411998" y="1780844"/>
            <a:ext cx="11475202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6400" indent="-4064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do you think of when you hear Mt. Zion?</a:t>
            </a:r>
          </a:p>
          <a:p>
            <a:pPr marL="406400" indent="-4064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When Jerusalem was built several mountains were involved</a:t>
            </a:r>
          </a:p>
          <a:p>
            <a:pPr marL="406400" indent="-4064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temple was centered around Mt. Moriah</a:t>
            </a:r>
            <a:endParaRPr lang="en-US" sz="27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237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>
          <a:extLst>
            <a:ext uri="{FF2B5EF4-FFF2-40B4-BE49-F238E27FC236}">
              <a16:creationId xmlns:a16="http://schemas.microsoft.com/office/drawing/2014/main" id="{B8EBA2A2-82A5-8019-67A5-48358A74F1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>
            <a:extLst>
              <a:ext uri="{FF2B5EF4-FFF2-40B4-BE49-F238E27FC236}">
                <a16:creationId xmlns:a16="http://schemas.microsoft.com/office/drawing/2014/main" id="{2EAC1B93-D81B-F418-4529-0F9B1956C8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4083" y="757267"/>
            <a:ext cx="951441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100"/>
              </a:spcBef>
              <a:buClr>
                <a:schemeClr val="bg1"/>
              </a:buClr>
            </a:pPr>
            <a:r>
              <a:rPr lang="en-US" altLang="en-US" sz="4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Background of Mount Zion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A5DEE0A-12F3-862E-E87F-79A862809054}"/>
              </a:ext>
            </a:extLst>
          </p:cNvPr>
          <p:cNvSpPr txBox="1"/>
          <p:nvPr/>
        </p:nvSpPr>
        <p:spPr>
          <a:xfrm>
            <a:off x="411998" y="1780844"/>
            <a:ext cx="11475202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6400" indent="-4064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do you think of when you hear Mt. Zion?</a:t>
            </a:r>
          </a:p>
          <a:p>
            <a:pPr marL="406400" indent="-4064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When Jerusalem was built several mountains were involved</a:t>
            </a:r>
          </a:p>
          <a:p>
            <a:pPr marL="406400" indent="-4064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temple was centered around Mt. Moriah</a:t>
            </a:r>
          </a:p>
          <a:p>
            <a:pPr marL="406400" indent="-4064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Zion, a mountain close to Moriah, was used for all the city</a:t>
            </a:r>
            <a:endParaRPr lang="en-US" sz="27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1974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>
          <a:extLst>
            <a:ext uri="{FF2B5EF4-FFF2-40B4-BE49-F238E27FC236}">
              <a16:creationId xmlns:a16="http://schemas.microsoft.com/office/drawing/2014/main" id="{FD5C5D95-150F-0A4B-04E1-EFBD0FC5D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>
            <a:extLst>
              <a:ext uri="{FF2B5EF4-FFF2-40B4-BE49-F238E27FC236}">
                <a16:creationId xmlns:a16="http://schemas.microsoft.com/office/drawing/2014/main" id="{31DCDC9C-764E-E93E-4F25-6733DF420E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4083" y="757267"/>
            <a:ext cx="951441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100"/>
              </a:spcBef>
              <a:buClr>
                <a:schemeClr val="bg1"/>
              </a:buClr>
            </a:pPr>
            <a:r>
              <a:rPr lang="en-US" altLang="en-US" sz="4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Background of Mount Zion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B266C72-A3AF-AD38-28C4-7094B6D962F8}"/>
              </a:ext>
            </a:extLst>
          </p:cNvPr>
          <p:cNvSpPr txBox="1"/>
          <p:nvPr/>
        </p:nvSpPr>
        <p:spPr>
          <a:xfrm>
            <a:off x="411998" y="1780844"/>
            <a:ext cx="1147520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6400" indent="-4064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do you think of when you hear Mt. Zion?</a:t>
            </a:r>
          </a:p>
          <a:p>
            <a:pPr marL="406400" indent="-4064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When Jerusalem was built several mountains were involved</a:t>
            </a:r>
          </a:p>
          <a:p>
            <a:pPr marL="406400" indent="-4064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temple was centered around Mt. Moriah</a:t>
            </a:r>
          </a:p>
          <a:p>
            <a:pPr marL="406400" indent="-4064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Zion, a mountain close to Moriah, was used for all the city</a:t>
            </a:r>
          </a:p>
          <a:p>
            <a:pPr marL="406400" indent="-4064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our songs  we sing of Zion and think of heaven</a:t>
            </a:r>
            <a:endParaRPr lang="en-US" sz="27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0835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>
          <a:extLst>
            <a:ext uri="{FF2B5EF4-FFF2-40B4-BE49-F238E27FC236}">
              <a16:creationId xmlns:a16="http://schemas.microsoft.com/office/drawing/2014/main" id="{15A0D4E5-B748-33AA-B202-DD69CFB82E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>
            <a:extLst>
              <a:ext uri="{FF2B5EF4-FFF2-40B4-BE49-F238E27FC236}">
                <a16:creationId xmlns:a16="http://schemas.microsoft.com/office/drawing/2014/main" id="{202B2EEF-D919-3DD0-FD8F-1FC97196A6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4083" y="757267"/>
            <a:ext cx="951441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100"/>
              </a:spcBef>
              <a:buClr>
                <a:schemeClr val="bg1"/>
              </a:buClr>
            </a:pPr>
            <a:r>
              <a:rPr lang="en-US" altLang="en-US" sz="4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Background of Mount Zion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4F6302-6B2E-6AA6-E409-3956D781B294}"/>
              </a:ext>
            </a:extLst>
          </p:cNvPr>
          <p:cNvSpPr txBox="1"/>
          <p:nvPr/>
        </p:nvSpPr>
        <p:spPr>
          <a:xfrm>
            <a:off x="411998" y="1780844"/>
            <a:ext cx="11475202" cy="3431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6400" indent="-4064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do you think of when you hear Mt. Zion?</a:t>
            </a:r>
          </a:p>
          <a:p>
            <a:pPr marL="406400" indent="-4064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When Jerusalem was built several mountains were involved</a:t>
            </a:r>
          </a:p>
          <a:p>
            <a:pPr marL="406400" indent="-4064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temple was centered around Mt. Moriah</a:t>
            </a:r>
          </a:p>
          <a:p>
            <a:pPr marL="406400" indent="-4064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Zion, a mountain close to Moriah, was used for all the city</a:t>
            </a:r>
          </a:p>
          <a:p>
            <a:pPr marL="406400" indent="-4064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our songs  we sing of Zion and think of heaven</a:t>
            </a:r>
          </a:p>
          <a:p>
            <a:pPr marL="406400" indent="-4064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Old Testament usage is important</a:t>
            </a:r>
            <a:endParaRPr lang="en-US" sz="27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16192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>
          <a:extLst>
            <a:ext uri="{FF2B5EF4-FFF2-40B4-BE49-F238E27FC236}">
              <a16:creationId xmlns:a16="http://schemas.microsoft.com/office/drawing/2014/main" id="{73CCAC8E-3391-0D4F-BE2F-53E06AC110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>
            <a:extLst>
              <a:ext uri="{FF2B5EF4-FFF2-40B4-BE49-F238E27FC236}">
                <a16:creationId xmlns:a16="http://schemas.microsoft.com/office/drawing/2014/main" id="{FD7F2183-C1F9-BB8B-0381-DCD9E5DC95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4083" y="757267"/>
            <a:ext cx="951441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100"/>
              </a:spcBef>
              <a:buClr>
                <a:schemeClr val="bg1"/>
              </a:buClr>
            </a:pPr>
            <a:r>
              <a:rPr lang="en-US" altLang="en-US" sz="4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Old Testament Usage of Zion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40B5773-A4DC-B2AA-DD3B-11A6D7D65F07}"/>
              </a:ext>
            </a:extLst>
          </p:cNvPr>
          <p:cNvSpPr txBox="1"/>
          <p:nvPr/>
        </p:nvSpPr>
        <p:spPr>
          <a:xfrm>
            <a:off x="411998" y="1501444"/>
            <a:ext cx="114752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6400" indent="-4064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Zion is used 161 times in the Old Testament:</a:t>
            </a:r>
            <a:endParaRPr lang="en-US" sz="2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16395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>
          <a:extLst>
            <a:ext uri="{FF2B5EF4-FFF2-40B4-BE49-F238E27FC236}">
              <a16:creationId xmlns:a16="http://schemas.microsoft.com/office/drawing/2014/main" id="{D5F6974F-C677-BAC8-D03D-54B856C100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>
            <a:extLst>
              <a:ext uri="{FF2B5EF4-FFF2-40B4-BE49-F238E27FC236}">
                <a16:creationId xmlns:a16="http://schemas.microsoft.com/office/drawing/2014/main" id="{D5C78124-AD78-8677-78D2-6264996EFA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4083" y="757267"/>
            <a:ext cx="951441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100"/>
              </a:spcBef>
              <a:buClr>
                <a:schemeClr val="bg1"/>
              </a:buClr>
            </a:pPr>
            <a:r>
              <a:rPr lang="en-US" altLang="en-US" sz="4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Old Testament Usage of Zion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4B22004-E32B-431A-858C-23D2AAD10BEC}"/>
              </a:ext>
            </a:extLst>
          </p:cNvPr>
          <p:cNvSpPr txBox="1"/>
          <p:nvPr/>
        </p:nvSpPr>
        <p:spPr>
          <a:xfrm>
            <a:off x="411998" y="1501444"/>
            <a:ext cx="11475202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6400" indent="-4064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Zion is used 161 times in the Old Testament:</a:t>
            </a:r>
          </a:p>
          <a:p>
            <a:pPr algn="just"/>
            <a:r>
              <a:rPr lang="en-US" sz="2200" b="1" dirty="0">
                <a:solidFill>
                  <a:schemeClr val="bg1"/>
                </a:solidFill>
                <a:latin typeface="+mj-lt"/>
              </a:rPr>
              <a:t>Psa. 132:13  For the LORD has chosen Zion; He has desired </a:t>
            </a:r>
            <a:r>
              <a:rPr lang="en-US" sz="2200" b="1" i="1" dirty="0">
                <a:solidFill>
                  <a:schemeClr val="bg1"/>
                </a:solidFill>
                <a:latin typeface="+mj-lt"/>
              </a:rPr>
              <a:t>it</a:t>
            </a:r>
            <a:r>
              <a:rPr lang="en-US" sz="2200" b="1" dirty="0">
                <a:solidFill>
                  <a:schemeClr val="bg1"/>
                </a:solidFill>
                <a:latin typeface="+mj-lt"/>
              </a:rPr>
              <a:t> for His dwelling place:</a:t>
            </a:r>
          </a:p>
        </p:txBody>
      </p:sp>
    </p:spTree>
    <p:extLst>
      <p:ext uri="{BB962C8B-B14F-4D97-AF65-F5344CB8AC3E}">
        <p14:creationId xmlns:p14="http://schemas.microsoft.com/office/powerpoint/2010/main" val="24735935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476</TotalTime>
  <Words>1372</Words>
  <Application>Microsoft Office PowerPoint</Application>
  <PresentationFormat>Widescreen</PresentationFormat>
  <Paragraphs>89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Cambria</vt:lpstr>
      <vt:lpstr>Office Theme</vt:lpstr>
      <vt:lpstr>Moments on the Mountain--Zion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Can I Know I Am  Doing His Will—How Can I Find His Will?</dc:title>
  <dc:creator>Dan</dc:creator>
  <cp:lastModifiedBy>Operator</cp:lastModifiedBy>
  <cp:revision>11</cp:revision>
  <cp:lastPrinted>2026-09-02T19:14:39Z</cp:lastPrinted>
  <dcterms:modified xsi:type="dcterms:W3CDTF">2026-09-03T00:11:09Z</dcterms:modified>
</cp:coreProperties>
</file>