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5CF07-E74B-DC67-35F0-FCB1529CE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2E65FF-4BCB-7E52-E486-A021FAB55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DE561-62B7-28C2-CBC3-CE9768F48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CAD60-B137-2A59-1172-5B71A2F25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9AAAD-8422-99F5-E3EE-86B4B0DB7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erson in front of a book cover&#10;&#10;Description automatically generated">
            <a:extLst>
              <a:ext uri="{FF2B5EF4-FFF2-40B4-BE49-F238E27FC236}">
                <a16:creationId xmlns:a16="http://schemas.microsoft.com/office/drawing/2014/main" id="{22411224-17A6-9566-B3D6-DD059B849F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977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256B6-6994-8BC7-7601-C51660E2D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EF543A-8944-93F7-E1D2-A8838B9BA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0A9203-55CB-C08E-A31F-9C4897873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7FBF23-03B0-EB12-9BE7-A5C2EF22D2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AD6FD2-9D2D-813F-5284-766B1E37C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2503AD-9209-CA2B-C484-3DF2CC2F1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034C3A-7186-CCE5-05C5-016312535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52AD47-571D-3E8B-1411-18C7AC536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67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8B009-64D2-38EB-3FFF-BC9C1EE20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961DEB-E18F-7FD7-FD17-B6576ADCC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A453E8-4502-37F7-12DA-8A47A5F0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7D955D-5089-04C5-6EC1-3805BBCDF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38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11392-D915-D0B7-9F7C-44B6D0419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24D1B4-1074-9E9E-653E-3F09B5EB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FD84DB-EA75-1C01-6747-9DA525028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11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3870E-8C1F-77E8-CA6C-D0E422FB6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FABD0-75DF-8E8B-5719-70F8058D0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EC0683-E766-B834-BED8-1B21B894EC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89B94E-98B3-5D3D-BC96-102B6FD6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79BBD0-BDA4-B955-8111-FDA86273A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F251E0-0D46-10FE-4E3E-E0F725DDE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584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CB97A-8CDC-90AB-89C0-6BE33B7AA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C5FEA2-B069-7B6A-AB2E-DF877643CC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D73EDB-11D4-2DF5-F7EB-CA6D1BA39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C16899-D30F-0197-579A-57AF7806D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3D44C6-18C6-8AD7-0FBF-3D53EE9A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7AB0C-FCBE-DE69-BCE5-1578575E0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8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1EC98-844A-85A9-A661-E9D410CE4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DFCFDF-5535-CD4B-441B-2D8D414B3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67EA6-F0FC-1DFA-352B-C3054AD5A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8885E-2242-2AFD-5A89-F03464186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F0276-5F80-44FB-9DD5-AFE61D1FD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502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1CCED7-01AD-5F85-1A06-42ACF62699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FC8EAB-0801-86C0-0470-633420899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D168B-28D0-9A82-F228-ACB2154E4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4C032-6E17-118C-8741-1DAFC48FC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7C345-8AF8-0CA3-CA5B-6EE36D0F0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7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cat&#10;&#10;Description automatically generated">
            <a:extLst>
              <a:ext uri="{FF2B5EF4-FFF2-40B4-BE49-F238E27FC236}">
                <a16:creationId xmlns:a16="http://schemas.microsoft.com/office/drawing/2014/main" id="{48D46E86-D49C-ABB1-1DDD-3E87B4C1A1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0A2771A8-6470-D10B-FF6B-32C0B8D6A3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32"/>
          <a:stretch/>
        </p:blipFill>
        <p:spPr>
          <a:xfrm>
            <a:off x="3239" y="6277232"/>
            <a:ext cx="12185522" cy="5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95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cat&#10;&#10;Description automatically generated">
            <a:extLst>
              <a:ext uri="{FF2B5EF4-FFF2-40B4-BE49-F238E27FC236}">
                <a16:creationId xmlns:a16="http://schemas.microsoft.com/office/drawing/2014/main" id="{4400443A-7CBE-EDDD-48BA-AE326382A8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74650DE4-6422-349B-30AC-1CC9909D6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32"/>
          <a:stretch/>
        </p:blipFill>
        <p:spPr>
          <a:xfrm>
            <a:off x="3239" y="6277232"/>
            <a:ext cx="12185522" cy="5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03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cat&#10;&#10;Description automatically generated">
            <a:extLst>
              <a:ext uri="{FF2B5EF4-FFF2-40B4-BE49-F238E27FC236}">
                <a16:creationId xmlns:a16="http://schemas.microsoft.com/office/drawing/2014/main" id="{3052E40B-D493-C7D5-869F-00A391F240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7A1E148E-8DBA-9A4B-504E-F6CFD3A087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32"/>
          <a:stretch/>
        </p:blipFill>
        <p:spPr>
          <a:xfrm>
            <a:off x="3239" y="6277232"/>
            <a:ext cx="12185522" cy="5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5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at with a blue background&#10;&#10;Description automatically generated">
            <a:extLst>
              <a:ext uri="{FF2B5EF4-FFF2-40B4-BE49-F238E27FC236}">
                <a16:creationId xmlns:a16="http://schemas.microsoft.com/office/drawing/2014/main" id="{2FB12835-8A44-2123-9003-722EBC7AA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EBB07546-2DC8-40BE-2230-64C878958B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32"/>
          <a:stretch/>
        </p:blipFill>
        <p:spPr>
          <a:xfrm>
            <a:off x="3239" y="6277232"/>
            <a:ext cx="12185522" cy="5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8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text overlay&#10;&#10;Description automatically generated">
            <a:extLst>
              <a:ext uri="{FF2B5EF4-FFF2-40B4-BE49-F238E27FC236}">
                <a16:creationId xmlns:a16="http://schemas.microsoft.com/office/drawing/2014/main" id="{4266CF62-B276-CF43-2C33-FCF4FDBDD1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E034B67A-783C-D757-D174-F416CEDC28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32"/>
          <a:stretch/>
        </p:blipFill>
        <p:spPr>
          <a:xfrm>
            <a:off x="3239" y="6277232"/>
            <a:ext cx="12185522" cy="5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7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text overlay&#10;&#10;Description automatically generated">
            <a:extLst>
              <a:ext uri="{FF2B5EF4-FFF2-40B4-BE49-F238E27FC236}">
                <a16:creationId xmlns:a16="http://schemas.microsoft.com/office/drawing/2014/main" id="{4266CF62-B276-CF43-2C33-FCF4FDBDD1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4C040-140D-7A5D-7D88-8E3F79A2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517885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5800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C420EA3A-0E00-3C33-36CB-E742DBF0E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7" b="20129"/>
          <a:stretch/>
        </p:blipFill>
        <p:spPr>
          <a:xfrm>
            <a:off x="3239" y="4083728"/>
            <a:ext cx="12185522" cy="1393794"/>
          </a:xfrm>
          <a:prstGeom prst="rect">
            <a:avLst/>
          </a:prstGeom>
        </p:spPr>
      </p:pic>
      <p:pic>
        <p:nvPicPr>
          <p:cNvPr id="4" name="Picture 3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4272B4E4-BCBF-1DC6-8ADD-6349EB1CFF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32"/>
          <a:stretch/>
        </p:blipFill>
        <p:spPr>
          <a:xfrm>
            <a:off x="3239" y="6277232"/>
            <a:ext cx="12185522" cy="5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56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BB640-9BC8-C534-BD98-C8806BD7A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50C8A-970F-BDF2-39D5-E5BB5697F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CE2F4-A11D-D038-AE86-539B918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3606D-867C-91C1-52A8-8A5DA027C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DAAF2-285F-7681-277E-3E143E119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18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BB518-04EF-347A-6282-D08C86D1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853B0-65FA-86FB-057A-B4009A59F7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BB42F5-D1C7-BB29-EBB0-7BB89F665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09BE1-3007-4D4C-895E-A1C642406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D450-D8FD-4A8E-A31F-A626389FAC7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AD0866-88A1-BDE4-7CB2-EAF63E514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03EDB-884E-AF17-C3E1-77F5CD543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4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844D88-475A-3744-048A-B028F685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7630C7-0F7F-4923-C15E-A623FFC58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87869-E570-3D38-466A-0ABF21ADC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BD450-D8FD-4A8E-A31F-A626389FAC7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E8CF7-FB6A-A7AE-3EE0-FB577D1FCF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96BD4-8898-AD7A-4BAC-3810BD0F4F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58F8B-EE19-47D7-8015-C1AB2F33B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325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Relationship Id="rId9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front of a book cover&#10;&#10;Description automatically generated">
            <a:extLst>
              <a:ext uri="{FF2B5EF4-FFF2-40B4-BE49-F238E27FC236}">
                <a16:creationId xmlns:a16="http://schemas.microsoft.com/office/drawing/2014/main" id="{15AD3286-B9F8-2FDA-6E78-CD721080E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Picture 4" descr="A person in front of a book cover&#10;&#10;Description automatically generated">
            <a:extLst>
              <a:ext uri="{FF2B5EF4-FFF2-40B4-BE49-F238E27FC236}">
                <a16:creationId xmlns:a16="http://schemas.microsoft.com/office/drawing/2014/main" id="{ECDE4495-56DB-E6D3-4A98-36C0551145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7" name="Picture 6" descr="A person in front of a black and white sign&#10;&#10;Description automatically generated">
            <a:extLst>
              <a:ext uri="{FF2B5EF4-FFF2-40B4-BE49-F238E27FC236}">
                <a16:creationId xmlns:a16="http://schemas.microsoft.com/office/drawing/2014/main" id="{81F2D5F1-6C30-8B73-262A-05FA54E63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9" name="Picture 8" descr="A person in front of a blue and white sign&#10;&#10;Description automatically generated">
            <a:extLst>
              <a:ext uri="{FF2B5EF4-FFF2-40B4-BE49-F238E27FC236}">
                <a16:creationId xmlns:a16="http://schemas.microsoft.com/office/drawing/2014/main" id="{9F844D47-F850-7B4E-0F8A-6CC83E8259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1" name="Picture 10" descr="A person in front of a blue and white sign&#10;&#10;Description automatically generated">
            <a:extLst>
              <a:ext uri="{FF2B5EF4-FFF2-40B4-BE49-F238E27FC236}">
                <a16:creationId xmlns:a16="http://schemas.microsoft.com/office/drawing/2014/main" id="{A420CE57-614A-ADCD-E02F-A187F426AA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3" name="Picture 12" descr="A person in front of a blue and white sign&#10;&#10;Description automatically generated">
            <a:extLst>
              <a:ext uri="{FF2B5EF4-FFF2-40B4-BE49-F238E27FC236}">
                <a16:creationId xmlns:a16="http://schemas.microsoft.com/office/drawing/2014/main" id="{12428705-C22B-61CE-28A1-9A243034C0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5" name="Picture 14" descr="A person in front of a book cover&#10;&#10;Description automatically generated">
            <a:extLst>
              <a:ext uri="{FF2B5EF4-FFF2-40B4-BE49-F238E27FC236}">
                <a16:creationId xmlns:a16="http://schemas.microsoft.com/office/drawing/2014/main" id="{81D5349D-55E8-65C7-1E9A-2592645BE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Picture 3" descr="A person in front of a book cover&#10;&#10;Description automatically generated">
            <a:extLst>
              <a:ext uri="{FF2B5EF4-FFF2-40B4-BE49-F238E27FC236}">
                <a16:creationId xmlns:a16="http://schemas.microsoft.com/office/drawing/2014/main" id="{3F2CAFA2-E004-0132-1161-A9A8FF1315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80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Great homes and great churches strengthen each other</a:t>
            </a:r>
          </a:p>
          <a:p>
            <a:r>
              <a:rPr lang="en-US" dirty="0"/>
              <a:t>The home is under attack</a:t>
            </a:r>
          </a:p>
          <a:p>
            <a:r>
              <a:rPr lang="en-US" dirty="0"/>
              <a:t>Children and young people need more than activities</a:t>
            </a:r>
          </a:p>
          <a:p>
            <a:r>
              <a:rPr lang="en-US" dirty="0"/>
              <a:t>Parents cannot outsource spiritual training</a:t>
            </a:r>
          </a:p>
          <a:p>
            <a:r>
              <a:rPr lang="en-US" dirty="0"/>
              <a:t>Every member influences the homes of the church</a:t>
            </a:r>
          </a:p>
        </p:txBody>
      </p:sp>
    </p:spTree>
    <p:extLst>
      <p:ext uri="{BB962C8B-B14F-4D97-AF65-F5344CB8AC3E}">
        <p14:creationId xmlns:p14="http://schemas.microsoft.com/office/powerpoint/2010/main" val="3530612918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7"/>
            <a:ext cx="12099525" cy="522359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God designed the home (Gen. 2:18-24; Matt. 19:4-6; Heb. 13:4)</a:t>
            </a:r>
          </a:p>
          <a:p>
            <a:pPr lvl="1"/>
            <a:r>
              <a:rPr lang="en-US" dirty="0"/>
              <a:t>The home is not man’s invention but must be built according to God’s will</a:t>
            </a:r>
          </a:p>
          <a:p>
            <a:r>
              <a:rPr lang="en-US" dirty="0"/>
              <a:t>God gives husbands and wives spiritual responsibilities (Eph. 5:22-33; 1 Pet. 3:1-7)</a:t>
            </a:r>
          </a:p>
          <a:p>
            <a:pPr lvl="1"/>
            <a:r>
              <a:rPr lang="en-US" dirty="0"/>
              <a:t>Christian marriage should help both souls go to heaven</a:t>
            </a:r>
          </a:p>
          <a:p>
            <a:r>
              <a:rPr lang="en-US" dirty="0"/>
              <a:t>God gives parents the primary responsibility to teach their children (Deut. 6:4-9; Eph. 6:4; Gen. 18:19)</a:t>
            </a:r>
          </a:p>
          <a:p>
            <a:pPr lvl="1"/>
            <a:r>
              <a:rPr lang="en-US" dirty="0"/>
              <a:t>The most important Bible class a child may ever attend is the one lived daily at home</a:t>
            </a:r>
          </a:p>
          <a:p>
            <a:r>
              <a:rPr lang="en-US" dirty="0"/>
              <a:t>God expects faith to be passed to the next generation (Ps. 78:1-8; 2 Tim. 1:5; 3:14-15)</a:t>
            </a:r>
          </a:p>
          <a:p>
            <a:pPr lvl="1"/>
            <a:r>
              <a:rPr lang="en-US" dirty="0"/>
              <a:t>Faith does not pass automatically—it must be taught, shown, repeated and lived</a:t>
            </a:r>
          </a:p>
          <a:p>
            <a:r>
              <a:rPr lang="en-US" dirty="0"/>
              <a:t>God gives older Christians responsibility toward younger Christians (Tit. 2:1-8)</a:t>
            </a:r>
          </a:p>
          <a:p>
            <a:pPr lvl="1"/>
            <a:r>
              <a:rPr lang="en-US" dirty="0"/>
              <a:t>The next generation needs mature Christians who will teach, model and encourage</a:t>
            </a:r>
          </a:p>
          <a:p>
            <a:r>
              <a:rPr lang="en-US" dirty="0"/>
              <a:t>God cares for those whose homes are hurting or incomplete (Jas. 1:27; 1 Tim. 5:3-8; Mark 10:29-30)</a:t>
            </a:r>
          </a:p>
          <a:p>
            <a:pPr lvl="1"/>
            <a:r>
              <a:rPr lang="en-US" dirty="0"/>
              <a:t>Not every member has the same family situation but each one belongs in the family of God</a:t>
            </a:r>
          </a:p>
        </p:txBody>
      </p:sp>
    </p:spTree>
    <p:extLst>
      <p:ext uri="{BB962C8B-B14F-4D97-AF65-F5344CB8AC3E}">
        <p14:creationId xmlns:p14="http://schemas.microsoft.com/office/powerpoint/2010/main" val="3627287120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AQUILA AND PRISCILLA SHOW A HOME USED FOR THE LORD </a:t>
            </a:r>
            <a:br>
              <a:rPr lang="en-US" dirty="0"/>
            </a:br>
            <a:r>
              <a:rPr lang="en-US" dirty="0"/>
              <a:t>(Acts 18:1-3, 18, 24-26; Rom. 16:3-5; 1 Cor. 16:19)</a:t>
            </a:r>
          </a:p>
          <a:p>
            <a:r>
              <a:rPr lang="en-US" dirty="0"/>
              <a:t>They worked together (Acts 18:1-3)</a:t>
            </a:r>
          </a:p>
          <a:p>
            <a:r>
              <a:rPr lang="en-US" dirty="0"/>
              <a:t>They helped a preacher grow (Acts 18:24-26)</a:t>
            </a:r>
          </a:p>
          <a:p>
            <a:r>
              <a:rPr lang="en-US" dirty="0"/>
              <a:t>They opened their home for the church (Rom. 16:3-5)</a:t>
            </a:r>
          </a:p>
          <a:p>
            <a:r>
              <a:rPr lang="en-US" dirty="0"/>
              <a:t>They served sacrificially (Rom. 16:3-4)</a:t>
            </a:r>
          </a:p>
        </p:txBody>
      </p:sp>
    </p:spTree>
    <p:extLst>
      <p:ext uri="{BB962C8B-B14F-4D97-AF65-F5344CB8AC3E}">
        <p14:creationId xmlns:p14="http://schemas.microsoft.com/office/powerpoint/2010/main" val="2872873047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6" cy="517885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We need to build a culture where homes belong to Christ</a:t>
            </a:r>
          </a:p>
          <a:p>
            <a:pPr lvl="1"/>
            <a:r>
              <a:rPr lang="en-US" dirty="0"/>
              <a:t>Christ must not be limited to the church building but honored in homes daily</a:t>
            </a:r>
          </a:p>
          <a:p>
            <a:r>
              <a:rPr lang="en-US" dirty="0"/>
              <a:t>We need to build a culture where parents and grandparents lead spiritually</a:t>
            </a:r>
          </a:p>
          <a:p>
            <a:pPr lvl="1"/>
            <a:r>
              <a:rPr lang="en-US" dirty="0"/>
              <a:t>Faith needs to be taught, but it also needs to be seen</a:t>
            </a:r>
          </a:p>
          <a:p>
            <a:r>
              <a:rPr lang="en-US" dirty="0"/>
              <a:t>We need to build a culture where children and young people are valued</a:t>
            </a:r>
          </a:p>
          <a:p>
            <a:pPr lvl="1"/>
            <a:r>
              <a:rPr lang="en-US" dirty="0"/>
              <a:t>Young people don’t need to be entertained but prepared for faithful service</a:t>
            </a:r>
          </a:p>
          <a:p>
            <a:r>
              <a:rPr lang="en-US" dirty="0"/>
              <a:t>We need to build a culture where marriages are strengthened</a:t>
            </a:r>
          </a:p>
          <a:p>
            <a:pPr lvl="1"/>
            <a:r>
              <a:rPr lang="en-US" dirty="0"/>
              <a:t>Strong marriages (and strong homes) help the church</a:t>
            </a:r>
          </a:p>
          <a:p>
            <a:r>
              <a:rPr lang="en-US" dirty="0"/>
              <a:t>We need to build a culture where older Christians help younger Christians</a:t>
            </a:r>
          </a:p>
          <a:p>
            <a:pPr lvl="1"/>
            <a:r>
              <a:rPr lang="en-US" dirty="0"/>
              <a:t>Titus 2 must become a pattern we practice in connecting generations</a:t>
            </a:r>
          </a:p>
          <a:p>
            <a:r>
              <a:rPr lang="en-US" dirty="0"/>
              <a:t>We need to build a culture where single members and widows are fully included</a:t>
            </a:r>
          </a:p>
          <a:p>
            <a:pPr lvl="1"/>
            <a:r>
              <a:rPr lang="en-US" dirty="0"/>
              <a:t>Every faithful member has influence in the church—no one should be on the sidelines</a:t>
            </a:r>
          </a:p>
          <a:p>
            <a:r>
              <a:rPr lang="en-US" dirty="0"/>
              <a:t>We need to build a culture where the church supports homes without replacing them</a:t>
            </a:r>
          </a:p>
          <a:p>
            <a:pPr lvl="1"/>
            <a:r>
              <a:rPr lang="en-US" dirty="0"/>
              <a:t>The church can help homes become stronger, more spiritual and more useful to God</a:t>
            </a:r>
          </a:p>
        </p:txBody>
      </p:sp>
    </p:spTree>
    <p:extLst>
      <p:ext uri="{BB962C8B-B14F-4D97-AF65-F5344CB8AC3E}">
        <p14:creationId xmlns:p14="http://schemas.microsoft.com/office/powerpoint/2010/main" val="1163005485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02A137-A6C1-7B32-1D71-348E66E5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74" y="1213066"/>
            <a:ext cx="12099525" cy="308999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Pray for the homes of this congregation</a:t>
            </a:r>
          </a:p>
          <a:p>
            <a:r>
              <a:rPr lang="en-US" dirty="0"/>
              <a:t>Have one spiritual conversation at home</a:t>
            </a:r>
          </a:p>
          <a:p>
            <a:r>
              <a:rPr lang="en-US" dirty="0"/>
              <a:t>Encourage one child, teen or young adult</a:t>
            </a:r>
          </a:p>
          <a:p>
            <a:r>
              <a:rPr lang="en-US" dirty="0"/>
              <a:t>Encourage one parent or grandparent</a:t>
            </a:r>
          </a:p>
          <a:p>
            <a:r>
              <a:rPr lang="en-US" dirty="0"/>
              <a:t>Strengthen your home schedule in one specific way</a:t>
            </a:r>
          </a:p>
          <a:p>
            <a:r>
              <a:rPr lang="en-US" dirty="0"/>
              <a:t>Connect across generations</a:t>
            </a:r>
          </a:p>
          <a:p>
            <a:r>
              <a:rPr lang="en-US" dirty="0"/>
              <a:t>Open your home or your life to someone</a:t>
            </a:r>
          </a:p>
        </p:txBody>
      </p:sp>
      <p:pic>
        <p:nvPicPr>
          <p:cNvPr id="7" name="Picture 6" descr="A black background with gold text&#10;&#10;Description automatically generated">
            <a:extLst>
              <a:ext uri="{FF2B5EF4-FFF2-40B4-BE49-F238E27FC236}">
                <a16:creationId xmlns:a16="http://schemas.microsoft.com/office/drawing/2014/main" id="{7E4289B8-030E-324C-C611-0E5CBD29D4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7" b="20129"/>
          <a:stretch/>
        </p:blipFill>
        <p:spPr>
          <a:xfrm>
            <a:off x="1823073" y="4292389"/>
            <a:ext cx="9831043" cy="1124486"/>
          </a:xfrm>
          <a:prstGeom prst="rect">
            <a:avLst/>
          </a:prstGeom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A6A2630-EA15-3917-F49F-CEBD86842F21}"/>
              </a:ext>
            </a:extLst>
          </p:cNvPr>
          <p:cNvSpPr txBox="1">
            <a:spLocks/>
          </p:cNvSpPr>
          <p:nvPr/>
        </p:nvSpPr>
        <p:spPr>
          <a:xfrm>
            <a:off x="755865" y="5220290"/>
            <a:ext cx="10674137" cy="1700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−"/>
              <a:defRPr sz="24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i="1" dirty="0">
                <a:effectLst/>
              </a:rPr>
              <a:t>Before next Sunday,</a:t>
            </a:r>
            <a:br>
              <a:rPr lang="en-US" i="1" dirty="0">
                <a:effectLst/>
              </a:rPr>
            </a:br>
            <a:r>
              <a:rPr lang="en-US" i="1" dirty="0">
                <a:effectLst/>
              </a:rPr>
              <a:t>do one specific thing to strengthen a home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17158846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1942</TotalTime>
  <Words>534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8</cp:revision>
  <dcterms:created xsi:type="dcterms:W3CDTF">2026-07-11T17:14:59Z</dcterms:created>
  <dcterms:modified xsi:type="dcterms:W3CDTF">2026-09-06T12:35:01Z</dcterms:modified>
</cp:coreProperties>
</file>