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2" r:id="rId3"/>
    <p:sldId id="257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99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9A042-EF21-0F2E-9D23-63B2CE130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12349-ECB9-2A05-2F88-B7DE5DF71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7EA32-7068-D908-5BD5-71B9C6CA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92B32-3C86-BE04-4210-1FF51585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88F55-72EF-0DFA-8CDE-7B6312EF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field of wheat with the sun setting behind it&#10;&#10;Description automatically generated">
            <a:extLst>
              <a:ext uri="{FF2B5EF4-FFF2-40B4-BE49-F238E27FC236}">
                <a16:creationId xmlns:a16="http://schemas.microsoft.com/office/drawing/2014/main" id="{9FA20F20-4C19-0C36-300D-F6C0FEDAD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92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ield of wheat with a sun setting behind it&#10;&#10;Description automatically generated">
            <a:extLst>
              <a:ext uri="{FF2B5EF4-FFF2-40B4-BE49-F238E27FC236}">
                <a16:creationId xmlns:a16="http://schemas.microsoft.com/office/drawing/2014/main" id="{8710E2FD-2C09-7942-41CC-0398DEA9D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439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ield of wheat with the sun setting behind it&#10;&#10;Description automatically generated">
            <a:extLst>
              <a:ext uri="{FF2B5EF4-FFF2-40B4-BE49-F238E27FC236}">
                <a16:creationId xmlns:a16="http://schemas.microsoft.com/office/drawing/2014/main" id="{A3DD4EB3-9429-E144-E7B9-52903EC54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175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wheat with the sun setting behind it&#10;&#10;Description automatically generated">
            <a:extLst>
              <a:ext uri="{FF2B5EF4-FFF2-40B4-BE49-F238E27FC236}">
                <a16:creationId xmlns:a16="http://schemas.microsoft.com/office/drawing/2014/main" id="{0BBBC45D-0391-FD5F-064E-83E452B3D1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290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ield of wheat with the sun setting behind it&#10;&#10;Description automatically generated">
            <a:extLst>
              <a:ext uri="{FF2B5EF4-FFF2-40B4-BE49-F238E27FC236}">
                <a16:creationId xmlns:a16="http://schemas.microsoft.com/office/drawing/2014/main" id="{582AF8B8-ABB7-A628-6EF1-ADAEA4C1E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2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wheat with the sun setting behind it&#10;&#10;Description automatically generated">
            <a:extLst>
              <a:ext uri="{FF2B5EF4-FFF2-40B4-BE49-F238E27FC236}">
                <a16:creationId xmlns:a16="http://schemas.microsoft.com/office/drawing/2014/main" id="{CBC168FB-9148-4B33-BCBF-432331BE3E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67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field of wheat with a sunset behind it&#10;&#10;Description automatically generated">
            <a:extLst>
              <a:ext uri="{FF2B5EF4-FFF2-40B4-BE49-F238E27FC236}">
                <a16:creationId xmlns:a16="http://schemas.microsoft.com/office/drawing/2014/main" id="{7BEDB61E-BE24-B12D-8087-80DA0EFD5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C6E3-08FB-A023-8A93-63A1DA97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1922711" cy="5135732"/>
          </a:xfrm>
        </p:spPr>
        <p:txBody>
          <a:bodyPr/>
          <a:lstStyle>
            <a:lvl1pPr>
              <a:defRPr b="1">
                <a:effectLst>
                  <a:glow rad="63500">
                    <a:schemeClr val="bg1"/>
                  </a:glow>
                </a:effectLst>
              </a:defRPr>
            </a:lvl1pPr>
            <a:lvl2pPr marL="685800" indent="-228600">
              <a:buFont typeface="Calibri" panose="020F0502020204030204" pitchFamily="34" charset="0"/>
              <a:buChar char="−"/>
              <a:defRPr b="1">
                <a:effectLst>
                  <a:glow rad="63500">
                    <a:schemeClr val="bg1"/>
                  </a:glow>
                </a:effectLst>
              </a:defRPr>
            </a:lvl2pPr>
            <a:lvl3pPr>
              <a:defRPr b="1">
                <a:effectLst>
                  <a:glow rad="63500">
                    <a:schemeClr val="bg1"/>
                  </a:glow>
                </a:effectLst>
              </a:defRPr>
            </a:lvl3pPr>
            <a:lvl4pPr>
              <a:defRPr b="1">
                <a:effectLst>
                  <a:glow rad="63500">
                    <a:schemeClr val="bg1"/>
                  </a:glow>
                </a:effectLst>
              </a:defRPr>
            </a:lvl4pPr>
            <a:lvl5pPr>
              <a:defRPr b="1">
                <a:effectLst>
                  <a:glow rad="63500">
                    <a:schemeClr val="bg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1310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77159-E432-1A02-C845-B20AF2E4C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17ED2-F28F-D4DD-D6C2-A2894D914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AC825-4B39-8442-4604-FD1C9777C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DA726-3168-936B-6CB6-3FCEE359A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8212D-06F3-9A27-4D8F-0CED22FFC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5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8777-A132-8C93-AA53-DF9BF9F6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155DB-D9D0-25E0-A0D4-F1434E712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D3C4E-9F18-122C-84BC-8ADA95524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B395C-4241-FE14-625B-8D9DCB735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6F06C-1A3C-C943-D58E-1EFDC2D2D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C8CA4-52E0-85A2-FCC2-9056A924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8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C09CE-CA29-64B0-EBD9-93ABF506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F5675-32FC-91D8-57AF-2F0C8C01E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E6549-DA0A-2FC7-0E70-B8C14D6DA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31CFB1-10E5-7CBC-CF73-EF560C7AC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099CF3-00C8-DB0C-E9F3-15B1A7739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4BA5E-C84F-A12D-416D-1F8AA4FBC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88C370-F5CA-44A5-6912-A5947458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DFEA66-264D-E06F-2DC6-47915486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9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6F2B4-950A-D226-01A7-DE7AE957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E38D4A-01DF-006C-7F31-21467715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83CCE8-7EDD-68E9-0FDF-331550BEC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55201-B53E-0E42-B0BD-B937963C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96A67F-0AB4-2F3A-D32A-2253CE59B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913717-F835-5562-FE4E-A502DBDF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194E4-E7D0-984C-6A97-ED2CFCF8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52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8029-917C-BCA4-C087-6E513D94C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8457A-AA94-457D-2F21-F2DF37E8D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CDC90-2333-202A-81CB-7ADE59B7F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B3559-42C4-99CC-4B19-F6E771B7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55E87-9FA8-2919-A07B-2C90F9C90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981E7-B014-F722-1AAF-539E8732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3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22A3-8900-45BA-F027-D356710E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869A60-A6BB-1171-E788-DDD023803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6B134-7B03-3F3D-41FD-83E3BEA67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539AC-ED9E-F48E-7F91-1F40548B5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8ED2E-8D33-7ABA-E904-624EC9FC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5BD08-A330-9C17-4120-DDC00D68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2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977C9-FDD8-5C24-9132-03548ED8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2F1DF-FB9D-FB99-BCA0-007AA870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C656D-314C-5A22-A4F8-CE2E83865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86159-0D2B-E27B-EB34-8134D65F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B5713-A0FE-E6F3-40B2-029172D9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19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6310C-2D0E-2AD8-9043-2CC0FD001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485D35-AA86-A283-032F-BC07163B9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7F516-40BE-B492-9CEE-C5C12375B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7D403-9D12-3A23-327F-B68DA6B2A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EF911-FC8C-0DFB-E914-52C0F4577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6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4835B-2459-C89E-95FF-02D2E24F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9E29A-EA73-63AB-B9BE-63807F074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D2CAF-C192-CD19-9240-FDD253751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F31D6-75E7-46CE-B3C3-71CB1469592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64088-4065-DF03-47B0-B32CD18A1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3DBB2-49D8-E0EB-F895-F501B53EB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9827D-F817-46B5-AE0C-B608C4FB6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1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2041081" cy="5135732"/>
          </a:xfrm>
        </p:spPr>
        <p:txBody>
          <a:bodyPr>
            <a:normAutofit/>
          </a:bodyPr>
          <a:lstStyle/>
          <a:p>
            <a:r>
              <a:rPr lang="en-US" dirty="0"/>
              <a:t>$200.7 billion in annual personal income </a:t>
            </a:r>
          </a:p>
          <a:p>
            <a:pPr lvl="1"/>
            <a:r>
              <a:rPr lang="en-US" dirty="0"/>
              <a:t>34</a:t>
            </a:r>
            <a:r>
              <a:rPr lang="en-US" baseline="30000" dirty="0"/>
              <a:t>th</a:t>
            </a:r>
            <a:r>
              <a:rPr lang="en-US" dirty="0"/>
              <a:t> in the nation (out of over 3,100 counties) – top 1% nationally</a:t>
            </a:r>
          </a:p>
          <a:p>
            <a:r>
              <a:rPr lang="en-US" dirty="0"/>
              <a:t>$140.5 billion annual economy (all goods and services produced here)</a:t>
            </a:r>
          </a:p>
          <a:p>
            <a:pPr lvl="1"/>
            <a:r>
              <a:rPr lang="en-US" dirty="0"/>
              <a:t>34</a:t>
            </a:r>
            <a:r>
              <a:rPr lang="en-US" baseline="30000" dirty="0"/>
              <a:t>th</a:t>
            </a:r>
            <a:r>
              <a:rPr lang="en-US" dirty="0"/>
              <a:t> in the nation again</a:t>
            </a:r>
          </a:p>
          <a:p>
            <a:r>
              <a:rPr lang="en-US" dirty="0"/>
              <a:t>$535.1 billion in real estate</a:t>
            </a:r>
          </a:p>
          <a:p>
            <a:pPr lvl="1"/>
            <a:r>
              <a:rPr lang="en-US" dirty="0"/>
              <a:t>#2 in Florida and 25</a:t>
            </a:r>
            <a:r>
              <a:rPr lang="en-US" baseline="30000" dirty="0"/>
              <a:t>th</a:t>
            </a:r>
            <a:r>
              <a:rPr lang="en-US" dirty="0"/>
              <a:t> among America’s major metropolitan housing markets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 BUT, PBC IS INFINITELY WEALTHIER THAN ALL OF THOSE NUMBERS</a:t>
            </a:r>
            <a:r>
              <a:rPr lang="en-US" dirty="0">
                <a:solidFill>
                  <a:srgbClr val="0000FF"/>
                </a:solidFill>
                <a:effectLst/>
                <a:highlight>
                  <a:srgbClr val="0000FF"/>
                </a:highlight>
              </a:rPr>
              <a:t>)</a:t>
            </a:r>
          </a:p>
          <a:p>
            <a:r>
              <a:rPr lang="en-US" dirty="0"/>
              <a:t>There are 1,575,726 SOULS in this county </a:t>
            </a:r>
            <a:r>
              <a:rPr lang="en-US" sz="2400" b="0" dirty="0"/>
              <a:t>(as of July 1, 2025 census)</a:t>
            </a:r>
          </a:p>
          <a:p>
            <a:pPr lvl="1"/>
            <a:r>
              <a:rPr lang="en-US" sz="2800" dirty="0"/>
              <a:t>If ONE soul is WORTH MORE than the WHOLE world (Matt. 16:26)…</a:t>
            </a:r>
          </a:p>
          <a:p>
            <a:pPr lvl="1"/>
            <a:r>
              <a:rPr lang="en-US" sz="2800" dirty="0"/>
              <a:t>How valuable are 1.5 million souls?</a:t>
            </a:r>
          </a:p>
          <a:p>
            <a:r>
              <a:rPr lang="en-US" dirty="0"/>
              <a:t>“GO into ALL the world and preach the gospel to EVERY creature” (Mark 16:15)</a:t>
            </a:r>
          </a:p>
        </p:txBody>
      </p:sp>
    </p:spTree>
    <p:extLst>
      <p:ext uri="{BB962C8B-B14F-4D97-AF65-F5344CB8AC3E}">
        <p14:creationId xmlns:p14="http://schemas.microsoft.com/office/powerpoint/2010/main" val="3889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wheat with a sunset in the background&#10;&#10;Description automatically generated">
            <a:extLst>
              <a:ext uri="{FF2B5EF4-FFF2-40B4-BE49-F238E27FC236}">
                <a16:creationId xmlns:a16="http://schemas.microsoft.com/office/drawing/2014/main" id="{3D4B90C0-BA83-629D-9766-F0D2CB6A2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2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4B8BC-BD0F-DB15-3911-18E4584A5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6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Achaia</a:t>
            </a:r>
          </a:p>
          <a:p>
            <a:pPr marL="0" indent="0">
              <a:buNone/>
            </a:pPr>
            <a:r>
              <a:rPr lang="en-US" dirty="0"/>
              <a:t>Amphipolis</a:t>
            </a:r>
          </a:p>
          <a:p>
            <a:pPr marL="0" indent="0">
              <a:buNone/>
            </a:pPr>
            <a:r>
              <a:rPr lang="en-US" dirty="0"/>
              <a:t>Antioch of Pisidia</a:t>
            </a:r>
          </a:p>
          <a:p>
            <a:pPr marL="0" indent="0">
              <a:buNone/>
            </a:pPr>
            <a:r>
              <a:rPr lang="en-US" dirty="0"/>
              <a:t>Antioch of Syria</a:t>
            </a:r>
          </a:p>
          <a:p>
            <a:pPr marL="0" indent="0">
              <a:buNone/>
            </a:pPr>
            <a:r>
              <a:rPr lang="en-US" dirty="0"/>
              <a:t>Apollonia</a:t>
            </a:r>
          </a:p>
          <a:p>
            <a:pPr marL="0" indent="0">
              <a:buNone/>
            </a:pPr>
            <a:r>
              <a:rPr lang="en-US" dirty="0"/>
              <a:t>Asia</a:t>
            </a:r>
          </a:p>
          <a:p>
            <a:pPr marL="0" indent="0">
              <a:buNone/>
            </a:pPr>
            <a:r>
              <a:rPr lang="en-US" dirty="0" err="1"/>
              <a:t>Assos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Athens</a:t>
            </a:r>
          </a:p>
          <a:p>
            <a:pPr marL="0" indent="0">
              <a:buNone/>
            </a:pPr>
            <a:r>
              <a:rPr lang="en-US" dirty="0" err="1"/>
              <a:t>Attalia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Azotus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Berea</a:t>
            </a:r>
          </a:p>
          <a:p>
            <a:pPr marL="0" indent="0">
              <a:buNone/>
            </a:pPr>
            <a:r>
              <a:rPr lang="en-US" dirty="0"/>
              <a:t>Caesarea</a:t>
            </a:r>
          </a:p>
          <a:p>
            <a:pPr marL="0" indent="0">
              <a:buNone/>
            </a:pPr>
            <a:r>
              <a:rPr lang="en-US" dirty="0" err="1"/>
              <a:t>Cenchrea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Chios</a:t>
            </a:r>
          </a:p>
          <a:p>
            <a:pPr marL="0" indent="0">
              <a:buNone/>
            </a:pPr>
            <a:r>
              <a:rPr lang="en-US" dirty="0"/>
              <a:t>Cilicia</a:t>
            </a:r>
          </a:p>
          <a:p>
            <a:pPr marL="0" indent="0">
              <a:buNone/>
            </a:pPr>
            <a:r>
              <a:rPr lang="en-US" dirty="0"/>
              <a:t>Colossae</a:t>
            </a:r>
          </a:p>
          <a:p>
            <a:pPr marL="0" indent="0">
              <a:buNone/>
            </a:pPr>
            <a:r>
              <a:rPr lang="en-US" dirty="0"/>
              <a:t>Corinth</a:t>
            </a:r>
          </a:p>
          <a:p>
            <a:pPr marL="0" indent="0">
              <a:buNone/>
            </a:pPr>
            <a:r>
              <a:rPr lang="en-US" dirty="0"/>
              <a:t>Cos</a:t>
            </a:r>
          </a:p>
          <a:p>
            <a:pPr marL="0" indent="0">
              <a:buNone/>
            </a:pPr>
            <a:r>
              <a:rPr lang="en-US" dirty="0"/>
              <a:t>Crete</a:t>
            </a:r>
          </a:p>
          <a:p>
            <a:pPr marL="0" indent="0">
              <a:buNone/>
            </a:pPr>
            <a:r>
              <a:rPr lang="en-US" dirty="0"/>
              <a:t>Cyprus</a:t>
            </a:r>
          </a:p>
          <a:p>
            <a:pPr marL="0" indent="0">
              <a:buNone/>
            </a:pPr>
            <a:r>
              <a:rPr lang="en-US" dirty="0"/>
              <a:t>Dalmatia</a:t>
            </a:r>
          </a:p>
          <a:p>
            <a:pPr marL="0" indent="0">
              <a:buNone/>
            </a:pPr>
            <a:r>
              <a:rPr lang="en-US" dirty="0"/>
              <a:t>Damascus</a:t>
            </a:r>
          </a:p>
          <a:p>
            <a:pPr marL="0" indent="0">
              <a:buNone/>
            </a:pPr>
            <a:r>
              <a:rPr lang="en-US" dirty="0" err="1"/>
              <a:t>Derbe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Ephesus</a:t>
            </a:r>
          </a:p>
          <a:p>
            <a:pPr marL="0" indent="0">
              <a:buNone/>
            </a:pPr>
            <a:r>
              <a:rPr lang="en-US" dirty="0"/>
              <a:t>Galatia</a:t>
            </a:r>
          </a:p>
          <a:p>
            <a:pPr marL="0" indent="0">
              <a:buNone/>
            </a:pPr>
            <a:r>
              <a:rPr lang="en-US" dirty="0"/>
              <a:t>Gaza</a:t>
            </a:r>
          </a:p>
          <a:p>
            <a:pPr marL="0" indent="0">
              <a:buNone/>
            </a:pPr>
            <a:r>
              <a:rPr lang="en-US" dirty="0"/>
              <a:t>Hierapolis</a:t>
            </a:r>
          </a:p>
          <a:p>
            <a:pPr marL="0" indent="0">
              <a:buNone/>
            </a:pPr>
            <a:r>
              <a:rPr lang="en-US" dirty="0"/>
              <a:t>Iconium</a:t>
            </a:r>
          </a:p>
          <a:p>
            <a:pPr marL="0" indent="0">
              <a:buNone/>
            </a:pPr>
            <a:r>
              <a:rPr lang="en-US" dirty="0"/>
              <a:t>Illyricum</a:t>
            </a:r>
          </a:p>
          <a:p>
            <a:pPr marL="0" indent="0">
              <a:buNone/>
            </a:pPr>
            <a:r>
              <a:rPr lang="en-US" dirty="0"/>
              <a:t>Jerusalem</a:t>
            </a:r>
          </a:p>
          <a:p>
            <a:pPr marL="0" indent="0">
              <a:buNone/>
            </a:pPr>
            <a:r>
              <a:rPr lang="en-US" dirty="0"/>
              <a:t>Joppa</a:t>
            </a:r>
          </a:p>
          <a:p>
            <a:pPr marL="0" indent="0">
              <a:buNone/>
            </a:pPr>
            <a:r>
              <a:rPr lang="en-US" dirty="0"/>
              <a:t>Judea</a:t>
            </a:r>
          </a:p>
          <a:p>
            <a:pPr marL="0" indent="0">
              <a:buNone/>
            </a:pPr>
            <a:r>
              <a:rPr lang="en-US" dirty="0"/>
              <a:t>Laodicea</a:t>
            </a:r>
          </a:p>
          <a:p>
            <a:pPr marL="0" indent="0">
              <a:buNone/>
            </a:pPr>
            <a:r>
              <a:rPr lang="en-US" dirty="0"/>
              <a:t>Lydda</a:t>
            </a:r>
          </a:p>
          <a:p>
            <a:pPr marL="0" indent="0">
              <a:buNone/>
            </a:pPr>
            <a:r>
              <a:rPr lang="en-US" dirty="0"/>
              <a:t>Lystra</a:t>
            </a:r>
          </a:p>
          <a:p>
            <a:pPr marL="0" indent="0">
              <a:buNone/>
            </a:pPr>
            <a:r>
              <a:rPr lang="en-US" dirty="0"/>
              <a:t>Macedonia</a:t>
            </a:r>
          </a:p>
          <a:p>
            <a:pPr marL="0" indent="0">
              <a:buNone/>
            </a:pPr>
            <a:r>
              <a:rPr lang="en-US" dirty="0"/>
              <a:t>Malta</a:t>
            </a:r>
          </a:p>
          <a:p>
            <a:pPr marL="0" indent="0">
              <a:buNone/>
            </a:pPr>
            <a:r>
              <a:rPr lang="en-US" dirty="0"/>
              <a:t>Miletus</a:t>
            </a:r>
          </a:p>
          <a:p>
            <a:pPr marL="0" indent="0">
              <a:buNone/>
            </a:pPr>
            <a:r>
              <a:rPr lang="en-US" dirty="0" err="1"/>
              <a:t>Mitylene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Mysia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Neapolis</a:t>
            </a:r>
          </a:p>
          <a:p>
            <a:pPr marL="0" indent="0">
              <a:buNone/>
            </a:pPr>
            <a:r>
              <a:rPr lang="en-US" dirty="0" err="1"/>
              <a:t>Nicopolis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Pamphylia</a:t>
            </a:r>
          </a:p>
          <a:p>
            <a:pPr marL="0" indent="0">
              <a:buNone/>
            </a:pPr>
            <a:r>
              <a:rPr lang="en-US" dirty="0" err="1"/>
              <a:t>Paphos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Patara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Perga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Pergamum</a:t>
            </a:r>
          </a:p>
          <a:p>
            <a:pPr marL="0" indent="0">
              <a:buNone/>
            </a:pPr>
            <a:r>
              <a:rPr lang="en-US" dirty="0"/>
              <a:t>Philadelphia</a:t>
            </a:r>
          </a:p>
          <a:p>
            <a:pPr marL="0" indent="0">
              <a:buNone/>
            </a:pPr>
            <a:r>
              <a:rPr lang="en-US" dirty="0"/>
              <a:t>Phoenicia</a:t>
            </a:r>
          </a:p>
          <a:p>
            <a:pPr marL="0" indent="0">
              <a:buNone/>
            </a:pPr>
            <a:r>
              <a:rPr lang="en-US" dirty="0"/>
              <a:t>Philippi</a:t>
            </a:r>
          </a:p>
          <a:p>
            <a:pPr marL="0" indent="0">
              <a:buNone/>
            </a:pPr>
            <a:r>
              <a:rPr lang="en-US" dirty="0"/>
              <a:t>Phrygia</a:t>
            </a:r>
          </a:p>
          <a:p>
            <a:pPr marL="0" indent="0">
              <a:buNone/>
            </a:pPr>
            <a:r>
              <a:rPr lang="en-US" dirty="0"/>
              <a:t>Pisidia</a:t>
            </a:r>
          </a:p>
          <a:p>
            <a:pPr marL="0" indent="0">
              <a:buNone/>
            </a:pPr>
            <a:r>
              <a:rPr lang="en-US" dirty="0"/>
              <a:t>Ptolemais</a:t>
            </a:r>
          </a:p>
          <a:p>
            <a:pPr marL="0" indent="0">
              <a:buNone/>
            </a:pPr>
            <a:r>
              <a:rPr lang="en-US" dirty="0" err="1"/>
              <a:t>Puteoli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Rhegium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Rhodes</a:t>
            </a:r>
          </a:p>
          <a:p>
            <a:pPr marL="0" indent="0">
              <a:buNone/>
            </a:pPr>
            <a:r>
              <a:rPr lang="en-US" dirty="0"/>
              <a:t>Rome</a:t>
            </a:r>
          </a:p>
          <a:p>
            <a:pPr marL="0" indent="0">
              <a:buNone/>
            </a:pPr>
            <a:r>
              <a:rPr lang="en-US" dirty="0"/>
              <a:t>Salamis</a:t>
            </a:r>
          </a:p>
          <a:p>
            <a:pPr marL="0" indent="0">
              <a:buNone/>
            </a:pPr>
            <a:r>
              <a:rPr lang="en-US" dirty="0"/>
              <a:t>Samaria</a:t>
            </a:r>
          </a:p>
          <a:p>
            <a:pPr marL="0" indent="0">
              <a:buNone/>
            </a:pPr>
            <a:r>
              <a:rPr lang="en-US" dirty="0"/>
              <a:t>Samos</a:t>
            </a:r>
          </a:p>
          <a:p>
            <a:pPr marL="0" indent="0">
              <a:buNone/>
            </a:pPr>
            <a:r>
              <a:rPr lang="en-US" dirty="0"/>
              <a:t>Samothrace</a:t>
            </a:r>
          </a:p>
          <a:p>
            <a:pPr marL="0" indent="0">
              <a:buNone/>
            </a:pPr>
            <a:r>
              <a:rPr lang="en-US" dirty="0"/>
              <a:t>Sardis</a:t>
            </a:r>
          </a:p>
          <a:p>
            <a:pPr marL="0" indent="0">
              <a:buNone/>
            </a:pPr>
            <a:r>
              <a:rPr lang="en-US" dirty="0"/>
              <a:t>Seleucia</a:t>
            </a:r>
          </a:p>
          <a:p>
            <a:pPr marL="0" indent="0">
              <a:buNone/>
            </a:pPr>
            <a:r>
              <a:rPr lang="en-US" dirty="0"/>
              <a:t>Sharon</a:t>
            </a:r>
          </a:p>
          <a:p>
            <a:pPr marL="0" indent="0">
              <a:buNone/>
            </a:pPr>
            <a:r>
              <a:rPr lang="en-US" dirty="0"/>
              <a:t>Sidon</a:t>
            </a:r>
          </a:p>
          <a:p>
            <a:pPr marL="0" indent="0">
              <a:buNone/>
            </a:pPr>
            <a:r>
              <a:rPr lang="en-US" dirty="0"/>
              <a:t>Smyrna</a:t>
            </a:r>
          </a:p>
          <a:p>
            <a:pPr marL="0" indent="0">
              <a:buNone/>
            </a:pPr>
            <a:r>
              <a:rPr lang="en-US" dirty="0"/>
              <a:t>Syria</a:t>
            </a:r>
          </a:p>
          <a:p>
            <a:pPr marL="0" indent="0">
              <a:buNone/>
            </a:pPr>
            <a:r>
              <a:rPr lang="en-US" dirty="0"/>
              <a:t>Syracuse</a:t>
            </a:r>
          </a:p>
          <a:p>
            <a:pPr marL="0" indent="0">
              <a:buNone/>
            </a:pPr>
            <a:r>
              <a:rPr lang="en-US" dirty="0"/>
              <a:t>Thessalonica</a:t>
            </a:r>
          </a:p>
          <a:p>
            <a:pPr marL="0" indent="0">
              <a:buNone/>
            </a:pPr>
            <a:r>
              <a:rPr lang="en-US" dirty="0"/>
              <a:t>Thyatira</a:t>
            </a:r>
          </a:p>
          <a:p>
            <a:pPr marL="0" indent="0">
              <a:buNone/>
            </a:pPr>
            <a:r>
              <a:rPr lang="en-US" dirty="0"/>
              <a:t>Troas</a:t>
            </a:r>
          </a:p>
          <a:p>
            <a:pPr marL="0" indent="0">
              <a:buNone/>
            </a:pPr>
            <a:r>
              <a:rPr lang="en-US" dirty="0" err="1"/>
              <a:t>Tyre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71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75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9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5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5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975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4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4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4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75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4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4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4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4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4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4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4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4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2750"/>
                            </p:stCondLst>
                            <p:childTnLst>
                              <p:par>
                                <p:cTn id="2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4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4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3250"/>
                            </p:stCondLst>
                            <p:childTnLst>
                              <p:par>
                                <p:cTn id="2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50"/>
                                        <p:tgtEl>
                                          <p:spTgt spid="4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4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4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4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4250"/>
                            </p:stCondLst>
                            <p:childTnLst>
                              <p:par>
                                <p:cTn id="2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4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2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4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4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4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5250"/>
                            </p:stCondLst>
                            <p:childTnLst>
                              <p:par>
                                <p:cTn id="2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4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2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4">
                                            <p:txEl>
                                              <p:pRg st="61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50"/>
                                        <p:tgtEl>
                                          <p:spTgt spid="4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4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6250"/>
                            </p:stCondLst>
                            <p:childTnLst>
                              <p:par>
                                <p:cTn id="2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4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50"/>
                                        <p:tgtEl>
                                          <p:spTgt spid="4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6750"/>
                            </p:stCondLst>
                            <p:childTnLst>
                              <p:par>
                                <p:cTn id="2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4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250"/>
                                        <p:tgtEl>
                                          <p:spTgt spid="4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7250"/>
                            </p:stCondLst>
                            <p:childTnLst>
                              <p:par>
                                <p:cTn id="2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50"/>
                                        <p:tgtEl>
                                          <p:spTgt spid="4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2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4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7750"/>
                            </p:stCondLst>
                            <p:childTnLst>
                              <p:par>
                                <p:cTn id="2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50"/>
                                        <p:tgtEl>
                                          <p:spTgt spid="4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250"/>
                                        <p:tgtEl>
                                          <p:spTgt spid="4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4B8BC-BD0F-DB15-3911-18E4584A5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4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Atlantis</a:t>
            </a:r>
          </a:p>
          <a:p>
            <a:pPr marL="0" indent="0">
              <a:buNone/>
            </a:pPr>
            <a:r>
              <a:rPr lang="en-US" dirty="0"/>
              <a:t>Belle Glade</a:t>
            </a:r>
          </a:p>
          <a:p>
            <a:pPr marL="0" indent="0">
              <a:buNone/>
            </a:pPr>
            <a:r>
              <a:rPr lang="en-US" dirty="0"/>
              <a:t>Boca Raton</a:t>
            </a:r>
          </a:p>
          <a:p>
            <a:pPr marL="0" indent="0">
              <a:buNone/>
            </a:pPr>
            <a:r>
              <a:rPr lang="en-US" dirty="0"/>
              <a:t>Boynton Beach</a:t>
            </a:r>
          </a:p>
          <a:p>
            <a:pPr marL="0" indent="0">
              <a:buNone/>
            </a:pPr>
            <a:r>
              <a:rPr lang="en-US" dirty="0"/>
              <a:t>Briny Breezes</a:t>
            </a:r>
          </a:p>
          <a:p>
            <a:pPr marL="0" indent="0">
              <a:buNone/>
            </a:pPr>
            <a:r>
              <a:rPr lang="en-US" dirty="0"/>
              <a:t>Canal Point</a:t>
            </a:r>
          </a:p>
          <a:p>
            <a:pPr marL="0" indent="0">
              <a:buNone/>
            </a:pPr>
            <a:r>
              <a:rPr lang="en-US" dirty="0"/>
              <a:t>Cloud Lake</a:t>
            </a:r>
          </a:p>
          <a:p>
            <a:pPr marL="0" indent="0">
              <a:buNone/>
            </a:pPr>
            <a:r>
              <a:rPr lang="en-US" dirty="0"/>
              <a:t>Delray Beach</a:t>
            </a:r>
          </a:p>
          <a:p>
            <a:pPr marL="0" indent="0">
              <a:buNone/>
            </a:pPr>
            <a:r>
              <a:rPr lang="en-US" dirty="0"/>
              <a:t>Glen Ridge</a:t>
            </a:r>
          </a:p>
          <a:p>
            <a:pPr marL="0" indent="0">
              <a:buNone/>
            </a:pPr>
            <a:r>
              <a:rPr lang="en-US" dirty="0"/>
              <a:t>Golf</a:t>
            </a:r>
          </a:p>
          <a:p>
            <a:pPr marL="0" indent="0">
              <a:buNone/>
            </a:pPr>
            <a:r>
              <a:rPr lang="en-US" dirty="0"/>
              <a:t>Greenacres</a:t>
            </a:r>
          </a:p>
          <a:p>
            <a:pPr marL="0" indent="0">
              <a:buNone/>
            </a:pPr>
            <a:r>
              <a:rPr lang="en-US" dirty="0"/>
              <a:t>Gulf Stream</a:t>
            </a:r>
          </a:p>
          <a:p>
            <a:pPr marL="0" indent="0">
              <a:buNone/>
            </a:pPr>
            <a:r>
              <a:rPr lang="en-US" dirty="0"/>
              <a:t>Haverhill</a:t>
            </a:r>
          </a:p>
          <a:p>
            <a:pPr marL="0" indent="0">
              <a:buNone/>
            </a:pPr>
            <a:r>
              <a:rPr lang="en-US" dirty="0"/>
              <a:t>Highland Beach</a:t>
            </a:r>
          </a:p>
          <a:p>
            <a:pPr marL="0" indent="0">
              <a:buNone/>
            </a:pPr>
            <a:r>
              <a:rPr lang="en-US" dirty="0"/>
              <a:t>Hypoluxo</a:t>
            </a:r>
          </a:p>
          <a:p>
            <a:pPr marL="0" indent="0">
              <a:buNone/>
            </a:pPr>
            <a:r>
              <a:rPr lang="en-US" dirty="0"/>
              <a:t>Juno Beach</a:t>
            </a:r>
          </a:p>
          <a:p>
            <a:pPr marL="0" indent="0">
              <a:buNone/>
            </a:pPr>
            <a:r>
              <a:rPr lang="en-US" dirty="0"/>
              <a:t>Juno Ridge</a:t>
            </a:r>
          </a:p>
          <a:p>
            <a:pPr marL="0" indent="0">
              <a:buNone/>
            </a:pPr>
            <a:r>
              <a:rPr lang="en-US" dirty="0"/>
              <a:t>Jupiter</a:t>
            </a:r>
          </a:p>
          <a:p>
            <a:pPr marL="0" indent="0">
              <a:buNone/>
            </a:pPr>
            <a:r>
              <a:rPr lang="en-US" dirty="0"/>
              <a:t>Jupiter Farms</a:t>
            </a:r>
          </a:p>
          <a:p>
            <a:pPr marL="0" indent="0">
              <a:buNone/>
            </a:pPr>
            <a:r>
              <a:rPr lang="en-US" dirty="0"/>
              <a:t>Jupiter Inlet Colony</a:t>
            </a:r>
          </a:p>
          <a:p>
            <a:pPr marL="0" indent="0">
              <a:buNone/>
            </a:pPr>
            <a:r>
              <a:rPr lang="en-US" dirty="0"/>
              <a:t>Lake Clarke Shores</a:t>
            </a:r>
          </a:p>
          <a:p>
            <a:pPr marL="0" indent="0">
              <a:buNone/>
            </a:pPr>
            <a:r>
              <a:rPr lang="en-US" dirty="0"/>
              <a:t>Lake Harbor</a:t>
            </a:r>
          </a:p>
          <a:p>
            <a:pPr marL="0" indent="0">
              <a:buNone/>
            </a:pPr>
            <a:r>
              <a:rPr lang="en-US" dirty="0"/>
              <a:t>Lake Park</a:t>
            </a:r>
          </a:p>
          <a:p>
            <a:pPr marL="0" indent="0">
              <a:buNone/>
            </a:pPr>
            <a:r>
              <a:rPr lang="en-US" dirty="0"/>
              <a:t>Lake Worth Beach</a:t>
            </a:r>
          </a:p>
          <a:p>
            <a:pPr marL="0" indent="0">
              <a:buNone/>
            </a:pPr>
            <a:r>
              <a:rPr lang="en-US" dirty="0"/>
              <a:t>Lantana</a:t>
            </a:r>
          </a:p>
          <a:p>
            <a:pPr marL="0" indent="0">
              <a:buNone/>
            </a:pPr>
            <a:r>
              <a:rPr lang="en-US" dirty="0"/>
              <a:t>Loxahatchee</a:t>
            </a:r>
          </a:p>
          <a:p>
            <a:pPr marL="0" indent="0">
              <a:buNone/>
            </a:pPr>
            <a:r>
              <a:rPr lang="en-US" dirty="0"/>
              <a:t>Loxahatchee Groves</a:t>
            </a:r>
          </a:p>
          <a:p>
            <a:pPr marL="0" indent="0">
              <a:buNone/>
            </a:pPr>
            <a:r>
              <a:rPr lang="en-US" dirty="0"/>
              <a:t>Manalapan</a:t>
            </a:r>
          </a:p>
          <a:p>
            <a:pPr marL="0" indent="0">
              <a:buNone/>
            </a:pPr>
            <a:r>
              <a:rPr lang="en-US" dirty="0" err="1"/>
              <a:t>Mangonia</a:t>
            </a:r>
            <a:r>
              <a:rPr lang="en-US" dirty="0"/>
              <a:t> Park</a:t>
            </a:r>
          </a:p>
          <a:p>
            <a:pPr marL="0" indent="0">
              <a:buNone/>
            </a:pPr>
            <a:r>
              <a:rPr lang="en-US" dirty="0"/>
              <a:t>North Palm Beach</a:t>
            </a:r>
          </a:p>
          <a:p>
            <a:pPr marL="0" indent="0">
              <a:buNone/>
            </a:pPr>
            <a:r>
              <a:rPr lang="en-US" dirty="0"/>
              <a:t>Ocean Ridge</a:t>
            </a:r>
          </a:p>
          <a:p>
            <a:pPr marL="0" indent="0">
              <a:buNone/>
            </a:pPr>
            <a:r>
              <a:rPr lang="en-US" dirty="0"/>
              <a:t>Pahokee</a:t>
            </a:r>
          </a:p>
          <a:p>
            <a:pPr marL="0" indent="0">
              <a:buNone/>
            </a:pPr>
            <a:r>
              <a:rPr lang="en-US" dirty="0"/>
              <a:t>Palm Beach</a:t>
            </a:r>
          </a:p>
          <a:p>
            <a:pPr marL="0" indent="0">
              <a:buNone/>
            </a:pPr>
            <a:r>
              <a:rPr lang="en-US" dirty="0"/>
              <a:t>Palm Beach Gardens</a:t>
            </a:r>
          </a:p>
          <a:p>
            <a:pPr marL="0" indent="0">
              <a:buNone/>
            </a:pPr>
            <a:r>
              <a:rPr lang="en-US" dirty="0"/>
              <a:t>Palm Beach Shores</a:t>
            </a:r>
          </a:p>
          <a:p>
            <a:pPr marL="0" indent="0">
              <a:buNone/>
            </a:pPr>
            <a:r>
              <a:rPr lang="en-US" dirty="0"/>
              <a:t>Palm Springs</a:t>
            </a:r>
          </a:p>
          <a:p>
            <a:pPr marL="0" indent="0">
              <a:buNone/>
            </a:pPr>
            <a:r>
              <a:rPr lang="en-US" dirty="0"/>
              <a:t>Riviera Beach</a:t>
            </a:r>
          </a:p>
          <a:p>
            <a:pPr marL="0" indent="0">
              <a:buNone/>
            </a:pPr>
            <a:r>
              <a:rPr lang="en-US" dirty="0"/>
              <a:t>Royal Palm Beach</a:t>
            </a:r>
          </a:p>
          <a:p>
            <a:pPr marL="0" indent="0">
              <a:buNone/>
            </a:pPr>
            <a:r>
              <a:rPr lang="en-US" dirty="0"/>
              <a:t>South Bay</a:t>
            </a:r>
          </a:p>
          <a:p>
            <a:pPr marL="0" indent="0">
              <a:buNone/>
            </a:pPr>
            <a:r>
              <a:rPr lang="en-US" dirty="0"/>
              <a:t>South Palm Beach</a:t>
            </a:r>
          </a:p>
          <a:p>
            <a:pPr marL="0" indent="0">
              <a:buNone/>
            </a:pPr>
            <a:r>
              <a:rPr lang="en-US" dirty="0"/>
              <a:t>Tequesta</a:t>
            </a:r>
          </a:p>
          <a:p>
            <a:pPr marL="0" indent="0">
              <a:buNone/>
            </a:pPr>
            <a:r>
              <a:rPr lang="en-US" dirty="0"/>
              <a:t>The Acreage</a:t>
            </a:r>
          </a:p>
          <a:p>
            <a:pPr marL="0" indent="0">
              <a:buNone/>
            </a:pPr>
            <a:r>
              <a:rPr lang="en-US" dirty="0"/>
              <a:t>Wellington</a:t>
            </a:r>
          </a:p>
          <a:p>
            <a:pPr marL="0" indent="0">
              <a:buNone/>
            </a:pPr>
            <a:r>
              <a:rPr lang="en-US" dirty="0"/>
              <a:t>West Palm Beach</a:t>
            </a:r>
          </a:p>
          <a:p>
            <a:pPr marL="0" indent="0">
              <a:buNone/>
            </a:pPr>
            <a:r>
              <a:rPr lang="en-US" dirty="0"/>
              <a:t>Westgate</a:t>
            </a:r>
          </a:p>
          <a:p>
            <a:pPr marL="0" indent="0">
              <a:buNone/>
            </a:pPr>
            <a:r>
              <a:rPr lang="en-US" dirty="0"/>
              <a:t>Westlake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82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7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25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75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25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7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0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2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95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97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4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4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4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4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4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4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4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1722268"/>
            <a:ext cx="12041081" cy="518012"/>
          </a:xfrm>
        </p:spPr>
        <p:txBody>
          <a:bodyPr>
            <a:normAutofit/>
          </a:bodyPr>
          <a:lstStyle/>
          <a:p>
            <a:r>
              <a:rPr lang="en-US" dirty="0"/>
              <a:t>“BEHOLD, I say to you, LIFT UP YOUR EYES and LOOK at the fields!” (John 4:35)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17136"/>
          </a:xfrm>
          <a:prstGeom prst="rect">
            <a:avLst/>
          </a:prstGeom>
        </p:spPr>
        <p:txBody>
          <a:bodyPr vert="horz" lIns="91440" tIns="45720" rIns="91440" bIns="45720" numCol="3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In the neighborhood</a:t>
            </a:r>
          </a:p>
          <a:p>
            <a:pPr marL="0" indent="0">
              <a:buNone/>
            </a:pPr>
            <a:r>
              <a:rPr lang="en-US" dirty="0"/>
              <a:t>At work</a:t>
            </a:r>
          </a:p>
          <a:p>
            <a:pPr marL="0" indent="0">
              <a:buNone/>
            </a:pPr>
            <a:r>
              <a:rPr lang="en-US" dirty="0"/>
              <a:t>At school/daycare</a:t>
            </a:r>
          </a:p>
          <a:p>
            <a:pPr marL="0" indent="0">
              <a:buNone/>
            </a:pPr>
            <a:r>
              <a:rPr lang="en-US" dirty="0"/>
              <a:t>At college</a:t>
            </a:r>
          </a:p>
          <a:p>
            <a:pPr marL="0" indent="0">
              <a:buNone/>
            </a:pPr>
            <a:r>
              <a:rPr lang="en-US" dirty="0"/>
              <a:t>At school functions</a:t>
            </a:r>
          </a:p>
          <a:p>
            <a:pPr marL="0" indent="0">
              <a:buNone/>
            </a:pPr>
            <a:r>
              <a:rPr lang="en-US" dirty="0"/>
              <a:t>At children’s activities</a:t>
            </a:r>
          </a:p>
          <a:p>
            <a:pPr marL="0" indent="0">
              <a:buNone/>
            </a:pPr>
            <a:r>
              <a:rPr lang="en-US" dirty="0"/>
              <a:t>On a sports team</a:t>
            </a:r>
          </a:p>
          <a:p>
            <a:pPr marL="0" indent="0">
              <a:buNone/>
            </a:pPr>
            <a:r>
              <a:rPr lang="en-US" dirty="0"/>
              <a:t>At practices and games</a:t>
            </a:r>
          </a:p>
          <a:p>
            <a:pPr marL="0" indent="0">
              <a:buNone/>
            </a:pPr>
            <a:r>
              <a:rPr lang="en-US" dirty="0"/>
              <a:t>With fellow parents at school/sports</a:t>
            </a:r>
          </a:p>
          <a:p>
            <a:pPr marL="0" indent="0">
              <a:buNone/>
            </a:pPr>
            <a:r>
              <a:rPr lang="en-US" dirty="0"/>
              <a:t>At the gym/fitness center</a:t>
            </a:r>
          </a:p>
          <a:p>
            <a:pPr marL="0" indent="0">
              <a:buNone/>
            </a:pPr>
            <a:r>
              <a:rPr lang="en-US" dirty="0"/>
              <a:t>At a restaurant</a:t>
            </a:r>
          </a:p>
          <a:p>
            <a:pPr marL="0" indent="0">
              <a:buNone/>
            </a:pPr>
            <a:r>
              <a:rPr lang="en-US" dirty="0"/>
              <a:t>At a coffee shop</a:t>
            </a:r>
          </a:p>
          <a:p>
            <a:pPr marL="0" indent="0">
              <a:buNone/>
            </a:pPr>
            <a:r>
              <a:rPr lang="en-US" dirty="0"/>
              <a:t>At a retail store</a:t>
            </a:r>
          </a:p>
          <a:p>
            <a:pPr marL="0" indent="0">
              <a:buNone/>
            </a:pPr>
            <a:r>
              <a:rPr lang="en-US" dirty="0"/>
              <a:t>At the grocery store</a:t>
            </a:r>
          </a:p>
          <a:p>
            <a:pPr marL="0" indent="0">
              <a:buNone/>
            </a:pPr>
            <a:r>
              <a:rPr lang="en-US" dirty="0"/>
              <a:t>At the pharmacy</a:t>
            </a:r>
          </a:p>
          <a:p>
            <a:pPr marL="0" indent="0">
              <a:buNone/>
            </a:pPr>
            <a:r>
              <a:rPr lang="en-US" dirty="0"/>
              <a:t>At the post office/shipping store</a:t>
            </a:r>
          </a:p>
          <a:p>
            <a:pPr marL="0" indent="0">
              <a:buNone/>
            </a:pPr>
            <a:r>
              <a:rPr lang="en-US" dirty="0"/>
              <a:t>At the barber shop/hair salon</a:t>
            </a:r>
          </a:p>
          <a:p>
            <a:pPr marL="0" indent="0">
              <a:buNone/>
            </a:pPr>
            <a:r>
              <a:rPr lang="en-US" dirty="0"/>
              <a:t>In a doctor/dentist office</a:t>
            </a:r>
          </a:p>
          <a:p>
            <a:pPr marL="0" indent="0">
              <a:buNone/>
            </a:pPr>
            <a:r>
              <a:rPr lang="en-US" dirty="0"/>
              <a:t>In a hospital/medical facility</a:t>
            </a:r>
          </a:p>
          <a:p>
            <a:pPr marL="0" indent="0">
              <a:buNone/>
            </a:pPr>
            <a:r>
              <a:rPr lang="en-US" dirty="0"/>
              <a:t>In a waiting room</a:t>
            </a:r>
          </a:p>
          <a:p>
            <a:pPr marL="0" indent="0">
              <a:buNone/>
            </a:pPr>
            <a:r>
              <a:rPr lang="en-US" dirty="0"/>
              <a:t>At a car repair shop</a:t>
            </a:r>
          </a:p>
          <a:p>
            <a:pPr marL="0" indent="0">
              <a:buNone/>
            </a:pPr>
            <a:r>
              <a:rPr lang="en-US" dirty="0"/>
              <a:t>At a gas station/car wash</a:t>
            </a:r>
          </a:p>
          <a:p>
            <a:pPr marL="0" indent="0">
              <a:buNone/>
            </a:pPr>
            <a:r>
              <a:rPr lang="en-US" dirty="0"/>
              <a:t>At community events</a:t>
            </a:r>
          </a:p>
          <a:p>
            <a:pPr marL="0" indent="0">
              <a:buNone/>
            </a:pPr>
            <a:r>
              <a:rPr lang="en-US" dirty="0"/>
              <a:t>At neighborhood gatherings</a:t>
            </a:r>
          </a:p>
          <a:p>
            <a:pPr marL="0" indent="0">
              <a:buNone/>
            </a:pPr>
            <a:r>
              <a:rPr lang="en-US" dirty="0"/>
              <a:t>At children’s birthday parties</a:t>
            </a:r>
          </a:p>
          <a:p>
            <a:pPr marL="0" indent="0">
              <a:buNone/>
            </a:pPr>
            <a:r>
              <a:rPr lang="en-US" dirty="0"/>
              <a:t>At weddings/funerals</a:t>
            </a:r>
          </a:p>
          <a:p>
            <a:pPr marL="0" indent="0">
              <a:buNone/>
            </a:pPr>
            <a:r>
              <a:rPr lang="en-US" dirty="0"/>
              <a:t>At civic/service clubs</a:t>
            </a:r>
          </a:p>
          <a:p>
            <a:pPr marL="0" indent="0">
              <a:buNone/>
            </a:pPr>
            <a:r>
              <a:rPr lang="en-US" dirty="0"/>
              <a:t>At hobby/recreation groups</a:t>
            </a:r>
          </a:p>
          <a:p>
            <a:pPr marL="0" indent="0">
              <a:buNone/>
            </a:pPr>
            <a:r>
              <a:rPr lang="en-US" dirty="0"/>
              <a:t>At volunteer activities</a:t>
            </a:r>
          </a:p>
          <a:p>
            <a:pPr marL="0" indent="0">
              <a:buNone/>
            </a:pPr>
            <a:r>
              <a:rPr lang="en-US" dirty="0"/>
              <a:t>While traveling</a:t>
            </a:r>
          </a:p>
          <a:p>
            <a:pPr marL="0" indent="0">
              <a:buNone/>
            </a:pPr>
            <a:r>
              <a:rPr lang="en-US" dirty="0"/>
              <a:t>At hotels/airports</a:t>
            </a:r>
          </a:p>
          <a:p>
            <a:pPr marL="0" indent="0">
              <a:buNone/>
            </a:pPr>
            <a:r>
              <a:rPr lang="en-US" dirty="0"/>
              <a:t>In our own homes</a:t>
            </a:r>
          </a:p>
          <a:p>
            <a:pPr marL="0" indent="0">
              <a:buNone/>
            </a:pPr>
            <a:r>
              <a:rPr lang="en-US" dirty="0"/>
              <a:t>In other people’s homes</a:t>
            </a:r>
          </a:p>
          <a:p>
            <a:pPr marL="0" indent="0">
              <a:buNone/>
            </a:pPr>
            <a:r>
              <a:rPr lang="en-US" dirty="0"/>
              <a:t>Through people who come to our homes for service/work</a:t>
            </a:r>
          </a:p>
          <a:p>
            <a:pPr marL="0" indent="0">
              <a:buNone/>
            </a:pPr>
            <a:r>
              <a:rPr lang="en-US" dirty="0"/>
              <a:t>Through social media/local community groups</a:t>
            </a:r>
          </a:p>
          <a:p>
            <a:pPr marL="0" indent="0">
              <a:buNone/>
            </a:pPr>
            <a:r>
              <a:rPr lang="en-US" dirty="0"/>
              <a:t>Anywhere we routinely see the same people again and again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271903-E707-F140-D0F5-388DB6CD834B}"/>
              </a:ext>
            </a:extLst>
          </p:cNvPr>
          <p:cNvSpPr/>
          <p:nvPr/>
        </p:nvSpPr>
        <p:spPr>
          <a:xfrm>
            <a:off x="8165592" y="5623560"/>
            <a:ext cx="3624072" cy="996696"/>
          </a:xfrm>
          <a:prstGeom prst="roundRect">
            <a:avLst/>
          </a:prstGeom>
          <a:solidFill>
            <a:srgbClr val="0019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LOOK</a:t>
            </a:r>
            <a:br>
              <a:rPr lang="en-US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US" sz="24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where you ALREADY go!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38232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75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25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75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25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75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25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75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3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25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75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3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ALREADY IN OUR RELATIONAL CIRCLE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17136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00"/>
              </a:spcBef>
              <a:buNone/>
            </a:pPr>
            <a:r>
              <a:rPr lang="en-US" dirty="0"/>
              <a:t>Relative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Friend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Neighbor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Coworker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Schoolmate/classmate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Teammate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Fellow parent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Coach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Teacher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Club/organization member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Gym acquaintance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College student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Former classmate/coworker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Someone we have known for years but have never approached spiritually</a:t>
            </a:r>
          </a:p>
        </p:txBody>
      </p:sp>
    </p:spTree>
    <p:extLst>
      <p:ext uri="{BB962C8B-B14F-4D97-AF65-F5344CB8AC3E}">
        <p14:creationId xmlns:p14="http://schemas.microsoft.com/office/powerpoint/2010/main" val="11864855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WE ENCOUNTER THROUGH ORDINARY BUSINESS AND SERVICES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17136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Doctor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Dentist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Physical therapist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Nurse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Receptionist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Restaurant server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Restaurant manager/employee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Drive-thru workers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Retail worker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Grocery worker/cashier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Pharmacist/pharmacy employee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Barber/hairdresser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Bank employee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Insurance agent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Accountant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Realtor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Mechanic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Delivery driver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Mail carrier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Lawn/pool worker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Pest-control worker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Plumber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Electrician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HVAC technician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Handyman/contractor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Cleaner/caregiver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Other service people who regularly come to our home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400" dirty="0"/>
              <a:t>Fellow customers whom we see repeatedly</a:t>
            </a:r>
          </a:p>
        </p:txBody>
      </p:sp>
    </p:spTree>
    <p:extLst>
      <p:ext uri="{BB962C8B-B14F-4D97-AF65-F5344CB8AC3E}">
        <p14:creationId xmlns:p14="http://schemas.microsoft.com/office/powerpoint/2010/main" val="40603361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EXPERIENCING A MAJOR LIFE CHANGE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17136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00"/>
              </a:spcBef>
              <a:buNone/>
            </a:pPr>
            <a:r>
              <a:rPr lang="en-US" dirty="0"/>
              <a:t>Recent graduate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College student leaving home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Recent move/new neighbor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New job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Job loss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Engagement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Recent marriage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New baby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Children beginning school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Children leaving home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Empty nest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Retirement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Moving into a new phase of life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New to the community</a:t>
            </a:r>
          </a:p>
        </p:txBody>
      </p:sp>
    </p:spTree>
    <p:extLst>
      <p:ext uri="{BB962C8B-B14F-4D97-AF65-F5344CB8AC3E}">
        <p14:creationId xmlns:p14="http://schemas.microsoft.com/office/powerpoint/2010/main" val="6462237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EXPERIENCING A LIFE CHALLENGE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17136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00"/>
              </a:spcBef>
              <a:buNone/>
            </a:pPr>
            <a:r>
              <a:rPr lang="en-US" dirty="0"/>
              <a:t>Death of a loved one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Personal health problems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Family health problems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Caregiving responsibilities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Financial hardship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Job uncertainty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Marital problems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Separation/divorce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Parenting struggles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Problems with children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Loneliness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Aging parents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General stress/anxiety about life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dirty="0"/>
              <a:t>Major disappointment or setback</a:t>
            </a:r>
          </a:p>
        </p:txBody>
      </p:sp>
    </p:spTree>
    <p:extLst>
      <p:ext uri="{BB962C8B-B14F-4D97-AF65-F5344CB8AC3E}">
        <p14:creationId xmlns:p14="http://schemas.microsoft.com/office/powerpoint/2010/main" val="2474161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GIVING SPIRITUAL SIGNALS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4501179"/>
          </a:xfrm>
          <a:prstGeom prst="rect">
            <a:avLst/>
          </a:prstGeom>
        </p:spPr>
        <p:txBody>
          <a:bodyPr vert="horz" lIns="91440" tIns="45720" rIns="91440" bIns="45720" numCol="3" spcCol="1828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a Bible question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Mentioning God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Talking about prayer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Expressing concern about their soul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what your church believes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why you believe something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Mentioning something they heard in church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Expressing dissatisfaction/ confusion about their church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Concerned about moral changes in society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Troubled by what children are being taught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about marriage/family issues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about death/heaven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Asking why suffering happens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Talking about guilt/forgiveness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Saying they are “looking for a church”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Saying they have not been to church in years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Talking about having been religious earlier in life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Expressing disappointment with religion but openness to Scripture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100" dirty="0"/>
              <a:t>Showing unusual interest when spiritual matters arise</a:t>
            </a:r>
          </a:p>
        </p:txBody>
      </p:sp>
    </p:spTree>
    <p:extLst>
      <p:ext uri="{BB962C8B-B14F-4D97-AF65-F5344CB8AC3E}">
        <p14:creationId xmlns:p14="http://schemas.microsoft.com/office/powerpoint/2010/main" val="926180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3" y="1695373"/>
            <a:ext cx="11671294" cy="463365"/>
          </a:xfrm>
          <a:noFill/>
          <a:ln w="28575">
            <a:solidFill>
              <a:srgbClr val="00199F"/>
            </a:solidFill>
          </a:ln>
        </p:spPr>
        <p:txBody>
          <a:bodyPr tIns="45720" bIns="0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00199F"/>
                </a:solidFill>
              </a:rPr>
              <a:t>PEOPLE WE TEND NOT TO NOTICE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5564748-C2DD-A9BB-D233-657E21B1DFC0}"/>
              </a:ext>
            </a:extLst>
          </p:cNvPr>
          <p:cNvSpPr txBox="1">
            <a:spLocks/>
          </p:cNvSpPr>
          <p:nvPr/>
        </p:nvSpPr>
        <p:spPr>
          <a:xfrm>
            <a:off x="402336" y="2240280"/>
            <a:ext cx="11671294" cy="3057861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quiet person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lonely person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elderly person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young adult away from home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new person at work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new neighbor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dirty="0"/>
              <a:t>The person sitting alone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D4136-A993-E6BF-F0F3-6573E0A0FB5F}"/>
              </a:ext>
            </a:extLst>
          </p:cNvPr>
          <p:cNvSpPr txBox="1"/>
          <p:nvPr/>
        </p:nvSpPr>
        <p:spPr>
          <a:xfrm>
            <a:off x="5109883" y="2240280"/>
            <a:ext cx="682176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chemeClr val="bg1"/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worker whose name nobody learns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chemeClr val="bg1"/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person taking out the trash or cleaning the windows (janitorial duties)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chemeClr val="bg1"/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person from a different background than ours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63500">
                    <a:schemeClr val="bg1"/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 person we see constantly but have never really gotten to know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0645F1-4847-29A6-3C1D-FB12D65CE63B}"/>
              </a:ext>
            </a:extLst>
          </p:cNvPr>
          <p:cNvSpPr/>
          <p:nvPr/>
        </p:nvSpPr>
        <p:spPr>
          <a:xfrm>
            <a:off x="697992" y="4947475"/>
            <a:ext cx="10812691" cy="574785"/>
          </a:xfrm>
          <a:prstGeom prst="roundRect">
            <a:avLst/>
          </a:prstGeom>
          <a:solidFill>
            <a:srgbClr val="0019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BEHOLD! LIFT UP YOUR EYES! LOOK ON THE FIELDS!</a:t>
            </a:r>
            <a:endParaRPr lang="en-US" sz="2400" b="1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E4AC2C1-CAF0-B8DA-CC16-DC557E21AEF8}"/>
              </a:ext>
            </a:extLst>
          </p:cNvPr>
          <p:cNvSpPr txBox="1">
            <a:spLocks/>
          </p:cNvSpPr>
          <p:nvPr/>
        </p:nvSpPr>
        <p:spPr>
          <a:xfrm>
            <a:off x="697992" y="5543122"/>
            <a:ext cx="11494008" cy="13148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4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WHERE should I be looking?  Everywhere I already go.</a:t>
            </a:r>
          </a:p>
          <a:p>
            <a:r>
              <a:rPr lang="en-US" dirty="0"/>
              <a:t>WHO should I be looking for?  Everyone God is already putting in my path.</a:t>
            </a:r>
          </a:p>
          <a:p>
            <a:r>
              <a:rPr lang="en-US" dirty="0"/>
              <a:t>The “fields” have names, faces, homes, jobs, struggles, questions—and souls.</a:t>
            </a:r>
          </a:p>
        </p:txBody>
      </p:sp>
    </p:spTree>
    <p:extLst>
      <p:ext uri="{BB962C8B-B14F-4D97-AF65-F5344CB8AC3E}">
        <p14:creationId xmlns:p14="http://schemas.microsoft.com/office/powerpoint/2010/main" val="3297445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Stay Motivated</a:t>
            </a:r>
          </a:p>
          <a:p>
            <a:pPr lvl="1"/>
            <a:r>
              <a:rPr lang="en-US" dirty="0"/>
              <a:t>Let’s be motivated by Christ’s love for us (2 Cor. 5:14)</a:t>
            </a:r>
          </a:p>
          <a:p>
            <a:pPr lvl="1"/>
            <a:r>
              <a:rPr lang="en-US" dirty="0"/>
              <a:t>Let’s be motivated by our love for Christ (Acts 4:20; John 14:15)</a:t>
            </a:r>
          </a:p>
          <a:p>
            <a:pPr lvl="1"/>
            <a:r>
              <a:rPr lang="en-US" dirty="0"/>
              <a:t>Let’s be motivated by the eternal destiny of lost souls who do not obey (Rom. 6:23; 2 Thess. 1:8-9)</a:t>
            </a:r>
          </a:p>
          <a:p>
            <a:pPr lvl="1"/>
            <a:r>
              <a:rPr lang="en-US" dirty="0"/>
              <a:t>Let’s be motivated by the accountability to which God holds us if we do not speak up (Ezek. 3:18-19)</a:t>
            </a:r>
          </a:p>
          <a:p>
            <a:r>
              <a:rPr lang="en-US" dirty="0"/>
              <a:t>Let’s Look</a:t>
            </a:r>
          </a:p>
          <a:p>
            <a:pPr lvl="1"/>
            <a:r>
              <a:rPr lang="en-US" dirty="0"/>
              <a:t>Lift up your eyes and look for lost souls every day (John 4:35)</a:t>
            </a:r>
          </a:p>
          <a:p>
            <a:pPr lvl="1"/>
            <a:r>
              <a:rPr lang="en-US" dirty="0"/>
              <a:t>Look for opportunities everywhere you go</a:t>
            </a:r>
          </a:p>
          <a:p>
            <a:pPr lvl="1"/>
            <a:r>
              <a:rPr lang="en-US" dirty="0"/>
              <a:t>Look for people who may already be open, searching, hurting or asking </a:t>
            </a:r>
          </a:p>
        </p:txBody>
      </p:sp>
    </p:spTree>
    <p:extLst>
      <p:ext uri="{BB962C8B-B14F-4D97-AF65-F5344CB8AC3E}">
        <p14:creationId xmlns:p14="http://schemas.microsoft.com/office/powerpoint/2010/main" val="1680369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Give (printed materials)</a:t>
            </a:r>
          </a:p>
          <a:p>
            <a:pPr lvl="1"/>
            <a:r>
              <a:rPr lang="en-US" dirty="0"/>
              <a:t>Church Business Cards</a:t>
            </a:r>
          </a:p>
          <a:p>
            <a:pPr lvl="1"/>
            <a:r>
              <a:rPr lang="en-US" dirty="0"/>
              <a:t>Bookmark</a:t>
            </a:r>
          </a:p>
          <a:p>
            <a:pPr lvl="1"/>
            <a:r>
              <a:rPr lang="en-US" dirty="0"/>
              <a:t>Tract</a:t>
            </a:r>
          </a:p>
          <a:p>
            <a:r>
              <a:rPr lang="en-US" dirty="0"/>
              <a:t>Let’s Send (electronic materials)</a:t>
            </a:r>
          </a:p>
          <a:p>
            <a:pPr lvl="1"/>
            <a:r>
              <a:rPr lang="en-US" dirty="0"/>
              <a:t>Send a link to the church website</a:t>
            </a:r>
          </a:p>
          <a:p>
            <a:pPr lvl="1"/>
            <a:r>
              <a:rPr lang="en-US" dirty="0"/>
              <a:t>Send a sermon, article, Bible lesson or other helpful resource</a:t>
            </a:r>
          </a:p>
          <a:p>
            <a:pPr lvl="1"/>
            <a:r>
              <a:rPr lang="en-US" dirty="0"/>
              <a:t>Send information about an upcoming class, event or worship service</a:t>
            </a:r>
          </a:p>
        </p:txBody>
      </p:sp>
    </p:spTree>
    <p:extLst>
      <p:ext uri="{BB962C8B-B14F-4D97-AF65-F5344CB8AC3E}">
        <p14:creationId xmlns:p14="http://schemas.microsoft.com/office/powerpoint/2010/main" val="4286499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Invite</a:t>
            </a:r>
          </a:p>
          <a:p>
            <a:pPr lvl="1"/>
            <a:r>
              <a:rPr lang="en-US" dirty="0"/>
              <a:t>Personally invite someone to worship or Bible class</a:t>
            </a:r>
          </a:p>
          <a:p>
            <a:pPr lvl="1"/>
            <a:r>
              <a:rPr lang="en-US" dirty="0"/>
              <a:t>Use church invitation cards</a:t>
            </a:r>
          </a:p>
          <a:p>
            <a:pPr lvl="1"/>
            <a:r>
              <a:rPr lang="en-US" dirty="0"/>
              <a:t>Send an online invitation/link</a:t>
            </a:r>
          </a:p>
          <a:p>
            <a:pPr lvl="1"/>
            <a:r>
              <a:rPr lang="en-US" dirty="0"/>
              <a:t>Offer to meet them there and sit with them </a:t>
            </a:r>
          </a:p>
          <a:p>
            <a:r>
              <a:rPr lang="en-US" dirty="0"/>
              <a:t>Let’s Converse</a:t>
            </a:r>
          </a:p>
          <a:p>
            <a:pPr lvl="1"/>
            <a:r>
              <a:rPr lang="en-US" dirty="0"/>
              <a:t>Talk naturally about God, the Bible, your faith, the church, etc.</a:t>
            </a:r>
          </a:p>
          <a:p>
            <a:pPr lvl="1"/>
            <a:r>
              <a:rPr lang="en-US" dirty="0"/>
              <a:t>Talk naturally about worship, Bible classes and congregational activities </a:t>
            </a:r>
          </a:p>
          <a:p>
            <a:pPr lvl="1"/>
            <a:r>
              <a:rPr lang="en-US" dirty="0"/>
              <a:t>Listen for spiritual questions, concerns and openings (Look for the opening. Listen for the opening. Take the opening.)</a:t>
            </a:r>
          </a:p>
          <a:p>
            <a:pPr lvl="1"/>
            <a:r>
              <a:rPr lang="en-US" dirty="0"/>
              <a:t>Ask, “Is there anything that I can be praying about for you?”</a:t>
            </a:r>
          </a:p>
          <a:p>
            <a:pPr lvl="1"/>
            <a:r>
              <a:rPr lang="en-US" dirty="0"/>
              <a:t>Ask, “Would you like to study the Bible together?”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675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1DBC62-F38F-916E-8169-00642D721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Pray</a:t>
            </a:r>
          </a:p>
          <a:p>
            <a:pPr lvl="1"/>
            <a:r>
              <a:rPr lang="en-US" dirty="0"/>
              <a:t>Pray for wisdom (Jas. 1:5)</a:t>
            </a:r>
          </a:p>
          <a:p>
            <a:pPr lvl="1"/>
            <a:r>
              <a:rPr lang="en-US" dirty="0"/>
              <a:t>Pray for stronger faith (Luke 17:5)</a:t>
            </a:r>
          </a:p>
          <a:p>
            <a:pPr lvl="1"/>
            <a:r>
              <a:rPr lang="en-US" dirty="0"/>
              <a:t>Pray for boldness (Acts 4:29-31)</a:t>
            </a:r>
          </a:p>
          <a:p>
            <a:pPr lvl="1"/>
            <a:r>
              <a:rPr lang="en-US" dirty="0"/>
              <a:t>Pray that we will speak without shame or fear (Eph. 6:19-20)</a:t>
            </a:r>
          </a:p>
          <a:p>
            <a:pPr lvl="1"/>
            <a:r>
              <a:rPr lang="en-US" dirty="0"/>
              <a:t>Pray for open doors (Col. 4:3) </a:t>
            </a:r>
          </a:p>
          <a:p>
            <a:pPr lvl="1"/>
            <a:r>
              <a:rPr lang="en-US" dirty="0"/>
              <a:t>Pray for open/receptive hearts (Acts 16:14)</a:t>
            </a:r>
          </a:p>
          <a:p>
            <a:pPr lvl="1"/>
            <a:r>
              <a:rPr lang="en-US" dirty="0"/>
              <a:t>Pray for more laborers (Matt. 9:37-38; Luke 10:2)</a:t>
            </a:r>
          </a:p>
          <a:p>
            <a:pPr lvl="1"/>
            <a:r>
              <a:rPr lang="en-US" dirty="0"/>
              <a:t>Pray for the gospel to spread rapidly and be glorified (2 Thess. 3:1)</a:t>
            </a:r>
          </a:p>
          <a:p>
            <a:pPr lvl="1"/>
            <a:r>
              <a:rPr lang="en-US" dirty="0"/>
              <a:t>Pray for specific lost people by name</a:t>
            </a:r>
          </a:p>
          <a:p>
            <a:pPr lvl="1"/>
            <a:r>
              <a:rPr lang="en-US" dirty="0"/>
              <a:t>Pray for the church to be devoted to seeking and saving the lost—as individual members and as the collective body (Luke 19:10)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43E4945-3956-3E41-C782-60D6A0E4D83A}"/>
              </a:ext>
            </a:extLst>
          </p:cNvPr>
          <p:cNvSpPr/>
          <p:nvPr/>
        </p:nvSpPr>
        <p:spPr>
          <a:xfrm>
            <a:off x="1214717" y="6427692"/>
            <a:ext cx="9762566" cy="430308"/>
          </a:xfrm>
          <a:prstGeom prst="roundRect">
            <a:avLst/>
          </a:prstGeom>
          <a:solidFill>
            <a:srgbClr val="0019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ea typeface="Aptos" panose="020B0004020202020204" pitchFamily="34" charset="0"/>
              </a:rPr>
              <a:t>STAY MOTIVATED.  LOOK.  GIVE.  SEND.  INVITE.  CONVERSE.  PRAY.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282327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1346</Words>
  <Application>Microsoft Office PowerPoint</Application>
  <PresentationFormat>Widescreen</PresentationFormat>
  <Paragraphs>317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Cindy Nelson</cp:lastModifiedBy>
  <cp:revision>3</cp:revision>
  <dcterms:created xsi:type="dcterms:W3CDTF">2026-09-30T18:50:53Z</dcterms:created>
  <dcterms:modified xsi:type="dcterms:W3CDTF">2026-10-01T14:22:53Z</dcterms:modified>
</cp:coreProperties>
</file>