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67" r:id="rId6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16D9E"/>
    <a:srgbClr val="327EC4"/>
    <a:srgbClr val="06396B"/>
    <a:srgbClr val="B4762B"/>
    <a:srgbClr val="073363"/>
    <a:srgbClr val="08275A"/>
    <a:srgbClr val="E4B262"/>
    <a:srgbClr val="F2D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46BB-60EC-0357-CE4D-22A5417E7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E3CDC-36CD-61A1-DD75-2DBEDB566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31A86-DCD9-4D30-39ED-B036B880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C1F0-4CF9-EF45-CABB-ED58AFED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ACB1C-5981-AADB-155C-7C62EB3D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erson wearing a robe&#10;&#10;Description automatically generated">
            <a:extLst>
              <a:ext uri="{FF2B5EF4-FFF2-40B4-BE49-F238E27FC236}">
                <a16:creationId xmlns:a16="http://schemas.microsoft.com/office/drawing/2014/main" id="{B61C9949-E484-A53F-D6DC-D0D2C5BE0E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white cloth&#10;&#10;Description automatically generated">
            <a:extLst>
              <a:ext uri="{FF2B5EF4-FFF2-40B4-BE49-F238E27FC236}">
                <a16:creationId xmlns:a16="http://schemas.microsoft.com/office/drawing/2014/main" id="{E3CEDF5E-7634-4C7C-A1BC-B1759F335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87236"/>
            <a:ext cx="11849147" cy="5070762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4918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white cloth&#10;&#10;Description automatically generated">
            <a:extLst>
              <a:ext uri="{FF2B5EF4-FFF2-40B4-BE49-F238E27FC236}">
                <a16:creationId xmlns:a16="http://schemas.microsoft.com/office/drawing/2014/main" id="{896F87EF-9A7F-ECE5-F006-21CD375B4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87236"/>
            <a:ext cx="11849147" cy="5070762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5613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white cloth&#10;&#10;Description automatically generated">
            <a:extLst>
              <a:ext uri="{FF2B5EF4-FFF2-40B4-BE49-F238E27FC236}">
                <a16:creationId xmlns:a16="http://schemas.microsoft.com/office/drawing/2014/main" id="{B06DB309-1DE8-1587-C8E6-B3999EC8F7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87236"/>
            <a:ext cx="11849147" cy="5070762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5411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in a robe&#10;&#10;Description automatically generated">
            <a:extLst>
              <a:ext uri="{FF2B5EF4-FFF2-40B4-BE49-F238E27FC236}">
                <a16:creationId xmlns:a16="http://schemas.microsoft.com/office/drawing/2014/main" id="{A8820A17-1FD1-F892-9F83-F8AA522EC2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78924"/>
            <a:ext cx="11849147" cy="5079074"/>
          </a:xfrm>
        </p:spPr>
        <p:txBody>
          <a:bodyPr>
            <a:normAutofit/>
          </a:bodyPr>
          <a:lstStyle>
            <a:lvl1pPr marL="347663" indent="-347663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1033463" indent="-3476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0658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2851-4961-52C0-85D6-64F316EA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7080E-D79F-9681-2D2A-A2C30C23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8AA5D-AB30-C529-0317-DB582137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5C853-59C8-EAF4-5484-DB18A5E8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BFB93-5FB4-2AD1-F3E0-8283D4ADC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24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D47-4114-3723-0347-4E23289F2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7478-49F6-3706-B572-062FA3871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5E90B-1C49-18CB-73D5-8C9A2BD1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68C33-5EE5-3959-4A99-66FBF8D6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E66AD-AFE5-CB8D-9362-2463F521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D031A-56B7-C0C1-C841-E792099B4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4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2CB98-3296-3D46-CE0B-23C3E630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8035D-045B-0E08-9967-04C42CC5D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D9D58-FDA1-A0A3-1CA8-4DEB044B2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3BAE6-C3BE-4E0C-8A72-47333A67D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44917-0A55-2C64-AFB0-E99CD4574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1701F-5D37-C6B8-FA48-BE5A1A2E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1962A-1E17-52B7-9B5E-601951D6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9C46D-BF37-E78F-B8CF-802BAA46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48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DD84-C6B1-02C4-6AB9-0F02FB07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52901-90C3-B363-DE99-E1DA4D359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A509E-B387-6019-67EB-03DB31B4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03503-7EEF-B55A-18A5-03771B35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86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E5EE1-F53D-9F31-BD70-0BB94DBE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7DC72-962A-E439-73E2-6647A8DE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41ACF-2FAE-8FD2-0C82-C94D57FC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56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EA9B-A917-0FB3-8E70-9D33C1F5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9A46-401A-4399-37E0-32C15DA7E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3E7F2-AE11-E844-2EB4-E3E3C62FD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B48BC-C6E8-081F-EE59-6A5BF0FC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9ED39-B136-98DA-4C9B-533D0C2F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DD04F-E728-3FD5-0252-F7AD52E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70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1AA5-ACE3-2888-D392-26978E13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5513C-EEC7-A69E-48DA-DC8174B57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AEAF6-4192-836D-57AB-8AA6C92DF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F61B8-1013-22E1-F55B-BFB07E78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15E6A-73B0-A93E-00CE-029FCBD8D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3392F-FC4B-153B-157E-D729BF7D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3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7C44-7F5D-CD88-CA42-E1B256C0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78A39-FDDA-0003-721F-A4864FCA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53262-36DC-3860-4C48-A458D1E3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37D2-CD24-47A3-FE2B-F64CE046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BD448-1E26-2D1F-E258-C8F9CD2C1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759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25793-7CC7-D264-F7E0-C4BAC1D68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ABE8E-3FD6-3E00-0606-8A99B5EE5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882BF-43FD-7F3F-28F9-86058051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DA5A-25BA-5435-3506-76BA996E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5078-5F27-5CF3-68EF-9DFE5831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7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8FE4D8-36F4-AC36-36FF-9F82827E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3C21C-F2CF-58DC-29D3-3E958CED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14438-4658-E4DE-DEA5-ED264D8D4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7328-7681-40EF-ADC4-74BDD81DEC7E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60E7-4732-9DA6-0971-9C1DFD441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275A5-167E-10EC-2A2B-CB9A1C240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4" r:id="rId3"/>
    <p:sldLayoutId id="2147483675" r:id="rId4"/>
    <p:sldLayoutId id="214748367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E749B866-6B9A-6F3D-41F3-1073691E0B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221"/>
          <a:stretch/>
        </p:blipFill>
        <p:spPr>
          <a:xfrm>
            <a:off x="504" y="283"/>
            <a:ext cx="12190992" cy="4510757"/>
          </a:xfrm>
          <a:prstGeom prst="rect">
            <a:avLst/>
          </a:prstGeom>
        </p:spPr>
      </p:pic>
      <p:pic>
        <p:nvPicPr>
          <p:cNvPr id="5" name="Picture 4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A48E17A9-CD25-4993-750A-41F76FF91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D5AA66-A773-2226-DCBE-23F0474A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87236"/>
            <a:ext cx="11955164" cy="5070762"/>
          </a:xfrm>
        </p:spPr>
        <p:txBody>
          <a:bodyPr>
            <a:normAutofit/>
          </a:bodyPr>
          <a:lstStyle/>
          <a:p>
            <a:r>
              <a:rPr lang="en-US" dirty="0"/>
              <a:t>Glorified in “the hour” planned from eternity </a:t>
            </a:r>
            <a:br>
              <a:rPr lang="en-US" dirty="0"/>
            </a:br>
            <a:r>
              <a:rPr lang="en-US" dirty="0"/>
              <a:t>(17:1; cf. Heb. 9:28; 1 Pet. 1:18-20; Rev. 13:8)</a:t>
            </a:r>
          </a:p>
          <a:p>
            <a:r>
              <a:rPr lang="en-US" dirty="0"/>
              <a:t>Glorified in accomplishing His purpose and work</a:t>
            </a:r>
            <a:br>
              <a:rPr lang="en-US" dirty="0"/>
            </a:br>
            <a:r>
              <a:rPr lang="en-US" dirty="0"/>
              <a:t>(17:2-4; cf. 4:34; 9:4; 19:30)</a:t>
            </a:r>
          </a:p>
          <a:p>
            <a:pPr lvl="1"/>
            <a:r>
              <a:rPr lang="en-US" sz="2700" dirty="0"/>
              <a:t>Eternal life is for those who know God and obey Him (Heb. 5:9; 1 John 2:3-5)</a:t>
            </a:r>
          </a:p>
          <a:p>
            <a:r>
              <a:rPr lang="en-US" dirty="0"/>
              <a:t>Glorified in being restored to His eternal glory (17:5)</a:t>
            </a:r>
          </a:p>
          <a:p>
            <a:pPr lvl="1"/>
            <a:r>
              <a:rPr lang="en-US" sz="2700" dirty="0"/>
              <a:t>Jesus laid aside heavenly glory to accomplish His earthly mission (Phil. 2:5-11)</a:t>
            </a:r>
          </a:p>
          <a:p>
            <a:pPr lvl="1"/>
            <a:r>
              <a:rPr lang="en-US" sz="2700" dirty="0"/>
              <a:t>The eternal Jesus longed for His eternal glory (Dan. 7:13-14; Heb. 10:12)</a:t>
            </a:r>
          </a:p>
        </p:txBody>
      </p:sp>
    </p:spTree>
    <p:extLst>
      <p:ext uri="{BB962C8B-B14F-4D97-AF65-F5344CB8AC3E}">
        <p14:creationId xmlns:p14="http://schemas.microsoft.com/office/powerpoint/2010/main" val="5167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D5AA66-A773-2226-DCBE-23F0474A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87236"/>
            <a:ext cx="11955164" cy="50707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Sanctified involves one’s relationship to the world and to God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The sanctified are set apart BY God FROM the world TO His holy service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Jesus contrasts “in the world” (17:11-13, 18) but “not of the world” (17:14, 16)</a:t>
            </a:r>
          </a:p>
          <a:p>
            <a:pPr>
              <a:lnSpc>
                <a:spcPct val="100000"/>
              </a:lnSpc>
            </a:pPr>
            <a:r>
              <a:rPr lang="en-US" dirty="0"/>
              <a:t>Sanctified is accomplished by God’s Word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Jesus had revealed God to the apostles by giving His words (17:6, 8, 14)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Faithful obedience to His Word/truth sets one apart to God (17:6, 17-19; 8:32)</a:t>
            </a:r>
          </a:p>
          <a:p>
            <a:pPr>
              <a:lnSpc>
                <a:spcPct val="100000"/>
              </a:lnSpc>
            </a:pPr>
            <a:r>
              <a:rPr lang="en-US" dirty="0"/>
              <a:t>That they might be sanctified in oneness with each other and with God </a:t>
            </a:r>
            <a:r>
              <a:rPr lang="en-US" sz="3100" dirty="0"/>
              <a:t>(17:6-11)</a:t>
            </a:r>
          </a:p>
          <a:p>
            <a:pPr>
              <a:lnSpc>
                <a:spcPct val="100000"/>
              </a:lnSpc>
            </a:pPr>
            <a:r>
              <a:rPr lang="en-US" dirty="0"/>
              <a:t>That they might be sanctified in the joy of Jesus in themselves (17:12-13)</a:t>
            </a:r>
          </a:p>
          <a:p>
            <a:pPr>
              <a:lnSpc>
                <a:spcPct val="100000"/>
              </a:lnSpc>
            </a:pPr>
            <a:r>
              <a:rPr lang="en-US" dirty="0"/>
              <a:t>That they might be sanctified in the safekeeping from the devil (17:14-16)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Being set apart to God brings hatred from the world (17:14; 15:18-25; Luke 6:22)</a:t>
            </a:r>
          </a:p>
          <a:p>
            <a:pPr lvl="1">
              <a:lnSpc>
                <a:spcPct val="100000"/>
              </a:lnSpc>
            </a:pPr>
            <a:r>
              <a:rPr lang="en-US" dirty="0"/>
              <a:t>God can and does “keep” His own (Matt. 6:13; John 10:28-29; Jude 24)</a:t>
            </a:r>
          </a:p>
        </p:txBody>
      </p:sp>
    </p:spTree>
    <p:extLst>
      <p:ext uri="{BB962C8B-B14F-4D97-AF65-F5344CB8AC3E}">
        <p14:creationId xmlns:p14="http://schemas.microsoft.com/office/powerpoint/2010/main" val="40792873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D5AA66-A773-2226-DCBE-23F0474A0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87236"/>
            <a:ext cx="11955164" cy="5070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5000"/>
              </a:lnSpc>
            </a:pPr>
            <a:r>
              <a:rPr lang="en-US" dirty="0"/>
              <a:t>Unified in Faith and Practice of His Word (17:20-23)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The principle of unity is the authority of God’s Word (17:20-21; 1 Co. 4:6; Rev. 22:18-19)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The pattern of unity is the oneness of the Father and the Son (17:21)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The place of unity is full submission to Divine authority “in God” (17:21)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The purpose of unity is the conversion of the world (17:21-23)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The presence of denominations is contrary to the prayer of Jesus (Eph. 4:4-6)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The prayer &amp; word of Jesus lead to “one body” (Ep. 4:4), with “no divisions” (1 Co. 1:10)</a:t>
            </a:r>
          </a:p>
          <a:p>
            <a:pPr>
              <a:lnSpc>
                <a:spcPct val="95000"/>
              </a:lnSpc>
            </a:pPr>
            <a:r>
              <a:rPr lang="en-US" dirty="0"/>
              <a:t>Unified in Love for Jesus and Each Other (17:23, 25-26)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The love of God is our pattern and is to be seen by everyone around us (John 13:34-35)</a:t>
            </a:r>
          </a:p>
          <a:p>
            <a:pPr>
              <a:lnSpc>
                <a:spcPct val="95000"/>
              </a:lnSpc>
            </a:pPr>
            <a:r>
              <a:rPr lang="en-US" dirty="0"/>
              <a:t>Unified with Jesus in Heaven (17:24)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Jesus prayed that all disciples may be with Him in heaven (14:3; 1 Thess. 4:17)</a:t>
            </a:r>
          </a:p>
          <a:p>
            <a:pPr lvl="1">
              <a:lnSpc>
                <a:spcPct val="95000"/>
              </a:lnSpc>
            </a:pPr>
            <a:r>
              <a:rPr lang="en-US" sz="2600" dirty="0"/>
              <a:t>Jesus prayed that all disciples may behold His glory in heaven (1 John 3:2; Col. 3:4)</a:t>
            </a:r>
          </a:p>
        </p:txBody>
      </p:sp>
    </p:spTree>
    <p:extLst>
      <p:ext uri="{BB962C8B-B14F-4D97-AF65-F5344CB8AC3E}">
        <p14:creationId xmlns:p14="http://schemas.microsoft.com/office/powerpoint/2010/main" val="40401125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8879E-D88C-14CC-49D8-77786D854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Believe Jesus is the Son of God – John 8:24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Repent of your sins and turn toward God – Acts 17:30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Confess your faith in Jesus Christ – Romans 10:9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Be baptized into Christ – Mark 16:16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forgive all of your sins – Acts 2:38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add you to His church – Acts 2:47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enroll you in heaven – Hebrews 12:23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Walk faithfully with the Lord – 1 John 1:7</a:t>
            </a:r>
          </a:p>
        </p:txBody>
      </p:sp>
    </p:spTree>
    <p:extLst>
      <p:ext uri="{BB962C8B-B14F-4D97-AF65-F5344CB8AC3E}">
        <p14:creationId xmlns:p14="http://schemas.microsoft.com/office/powerpoint/2010/main" val="19508987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6745</TotalTime>
  <Words>562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Sproule</dc:creator>
  <cp:lastModifiedBy>David Sproule</cp:lastModifiedBy>
  <cp:revision>33</cp:revision>
  <cp:lastPrinted>2025-04-13T18:24:42Z</cp:lastPrinted>
  <dcterms:created xsi:type="dcterms:W3CDTF">2024-12-31T23:52:29Z</dcterms:created>
  <dcterms:modified xsi:type="dcterms:W3CDTF">2026-10-18T12:45:55Z</dcterms:modified>
</cp:coreProperties>
</file>