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3" r:id="rId4"/>
    <p:sldId id="274" r:id="rId5"/>
    <p:sldId id="275" r:id="rId6"/>
    <p:sldId id="276" r:id="rId7"/>
    <p:sldId id="267" r:id="rId8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16D9E"/>
    <a:srgbClr val="327EC4"/>
    <a:srgbClr val="06396B"/>
    <a:srgbClr val="B4762B"/>
    <a:srgbClr val="073363"/>
    <a:srgbClr val="08275A"/>
    <a:srgbClr val="E4B262"/>
    <a:srgbClr val="F2D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446BB-60EC-0357-CE4D-22A5417E7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E3CDC-36CD-61A1-DD75-2DBEDB566D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31A86-DCD9-4D30-39ED-B036B8805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0C1F0-4CF9-EF45-CABB-ED58AFED3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BACB1C-5981-AADB-155C-7C62EB3D7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erson wearing a robe&#10;&#10;Description automatically generated">
            <a:extLst>
              <a:ext uri="{FF2B5EF4-FFF2-40B4-BE49-F238E27FC236}">
                <a16:creationId xmlns:a16="http://schemas.microsoft.com/office/drawing/2014/main" id="{B61C9949-E484-A53F-D6DC-D0D2C5BE0E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597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white robe&#10;&#10;Description automatically generated">
            <a:extLst>
              <a:ext uri="{FF2B5EF4-FFF2-40B4-BE49-F238E27FC236}">
                <a16:creationId xmlns:a16="http://schemas.microsoft.com/office/drawing/2014/main" id="{F45C033A-959A-D2CD-DA0A-062290464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105593"/>
            <a:ext cx="11849147" cy="5752405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4918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white robe&#10;&#10;Description automatically generated">
            <a:extLst>
              <a:ext uri="{FF2B5EF4-FFF2-40B4-BE49-F238E27FC236}">
                <a16:creationId xmlns:a16="http://schemas.microsoft.com/office/drawing/2014/main" id="{7ED12512-6BCB-AB11-CF61-EF26F45E0B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105593"/>
            <a:ext cx="11849147" cy="5752405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0808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white robe&#10;&#10;Description automatically generated">
            <a:extLst>
              <a:ext uri="{FF2B5EF4-FFF2-40B4-BE49-F238E27FC236}">
                <a16:creationId xmlns:a16="http://schemas.microsoft.com/office/drawing/2014/main" id="{A1133AB8-C571-735C-6041-BBB3D514F8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105593"/>
            <a:ext cx="11849147" cy="5752405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63692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obe&#10;&#10;Description automatically generated">
            <a:extLst>
              <a:ext uri="{FF2B5EF4-FFF2-40B4-BE49-F238E27FC236}">
                <a16:creationId xmlns:a16="http://schemas.microsoft.com/office/drawing/2014/main" id="{030F4AB6-B775-9C2D-3C9C-84B3D9CC2F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105593"/>
            <a:ext cx="11849147" cy="5752405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04769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white robe&#10;&#10;Description automatically generated">
            <a:extLst>
              <a:ext uri="{FF2B5EF4-FFF2-40B4-BE49-F238E27FC236}">
                <a16:creationId xmlns:a16="http://schemas.microsoft.com/office/drawing/2014/main" id="{79739CE5-C3E2-AD32-322C-3D087A545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105593"/>
            <a:ext cx="11849147" cy="5752405"/>
          </a:xfrm>
        </p:spPr>
        <p:txBody>
          <a:bodyPr>
            <a:normAutofit/>
          </a:bodyPr>
          <a:lstStyle>
            <a:lvl1pPr marL="346075" indent="-346075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687388" indent="-2333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0562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obe&#10;&#10;Description automatically generated">
            <a:extLst>
              <a:ext uri="{FF2B5EF4-FFF2-40B4-BE49-F238E27FC236}">
                <a16:creationId xmlns:a16="http://schemas.microsoft.com/office/drawing/2014/main" id="{1AE626AD-7870-604E-F341-76C457F998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49289-FA61-1A8F-8D2B-4702B94A1E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36" y="1778924"/>
            <a:ext cx="11849147" cy="5079074"/>
          </a:xfrm>
        </p:spPr>
        <p:txBody>
          <a:bodyPr>
            <a:normAutofit/>
          </a:bodyPr>
          <a:lstStyle>
            <a:lvl1pPr marL="347663" indent="-347663">
              <a:defRPr sz="32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1pPr>
            <a:lvl2pPr marL="1033463" indent="-347663">
              <a:buFont typeface="Calibri" panose="020F0502020204030204" pitchFamily="34" charset="0"/>
              <a:buChar char="−"/>
              <a:defRPr sz="28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2pPr>
            <a:lvl3pPr>
              <a:defRPr sz="24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3pPr>
            <a:lvl4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4pPr>
            <a:lvl5pPr>
              <a:defRPr sz="2000" b="1">
                <a:solidFill>
                  <a:schemeClr val="bg1"/>
                </a:solidFill>
                <a:effectLst>
                  <a:glow rad="63500">
                    <a:schemeClr val="tx1"/>
                  </a:glo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0658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2851-4961-52C0-85D6-64F316EAB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07080E-D79F-9681-2D2A-A2C30C23F5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8AA5D-AB30-C529-0317-DB5821376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5C853-59C8-EAF4-5484-DB18A5E8B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BFB93-5FB4-2AD1-F3E0-8283D4ADC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424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DD47-4114-3723-0347-4E23289F2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A27478-49F6-3706-B572-062FA38710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45E90B-1C49-18CB-73D5-8C9A2BD1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B68C33-5EE5-3959-4A99-66FBF8D68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8E66AD-AFE5-CB8D-9362-2463F521F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9D031A-56B7-C0C1-C841-E792099B4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4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2CB98-3296-3D46-CE0B-23C3E6304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8035D-045B-0E08-9967-04C42CC5D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D9D58-FDA1-A0A3-1CA8-4DEB044B2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53BAE6-C3BE-4E0C-8A72-47333A67DB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44917-0A55-2C64-AFB0-E99CD45741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F1701F-5D37-C6B8-FA48-BE5A1A2E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31962A-1E17-52B7-9B5E-601951D6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9C46D-BF37-E78F-B8CF-802BAA461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48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ADD84-C6B1-02C4-6AB9-0F02FB07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52901-90C3-B363-DE99-E1DA4D359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0A509E-B387-6019-67EB-03DB31B4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03503-7EEF-B55A-18A5-03771B35E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486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CE5EE1-F53D-9F31-BD70-0BB94DBE4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7DC72-962A-E439-73E2-6647A8DE0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41ACF-2FAE-8FD2-0C82-C94D57FC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456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EA9B-A917-0FB3-8E70-9D33C1F51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9A46-401A-4399-37E0-32C15DA7E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43E7F2-AE11-E844-2EB4-E3E3C62FD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AB48BC-C6E8-081F-EE59-6A5BF0FC8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A9ED39-B136-98DA-4C9B-533D0C2FB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FDD04F-E728-3FD5-0252-F7AD52E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270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1AA5-ACE3-2888-D392-26978E13C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5513C-EEC7-A69E-48DA-DC8174B573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AEAF6-4192-836D-57AB-8AA6C92DF4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F61B8-1013-22E1-F55B-BFB07E78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915E6A-73B0-A93E-00CE-029FCBD8D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33392F-FC4B-153B-157E-D729BF7D8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23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27C44-7F5D-CD88-CA42-E1B256C07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378A39-FDDA-0003-721F-A4864FCA3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53262-36DC-3860-4C48-A458D1E38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B37D2-CD24-47A3-FE2B-F64CE046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BD448-1E26-2D1F-E258-C8F9CD2C1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759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625793-7CC7-D264-F7E0-C4BAC1D6891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ABE8E-3FD6-3E00-0606-8A99B5EE5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882BF-43FD-7F3F-28F9-860580519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21DA5A-25BA-5435-3506-76BA996E1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85078-5F27-5CF3-68EF-9DFE58312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70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8FE4D8-36F4-AC36-36FF-9F82827E6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D3C21C-F2CF-58DC-29D3-3E958CED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14438-4658-E4DE-DEA5-ED264D8D4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47328-7681-40EF-ADC4-74BDD81DEC7E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360E7-4732-9DA6-0971-9C1DFD4413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275A5-167E-10EC-2A2B-CB9A1C240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B064D-8B1E-46A7-BD31-0D51EDC8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409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2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76BBDD27-A14E-5C67-A04B-3216038169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544"/>
          <a:stretch/>
        </p:blipFill>
        <p:spPr>
          <a:xfrm>
            <a:off x="504" y="284"/>
            <a:ext cx="12190992" cy="4488590"/>
          </a:xfrm>
          <a:prstGeom prst="rect">
            <a:avLst/>
          </a:prstGeom>
        </p:spPr>
      </p:pic>
      <p:pic>
        <p:nvPicPr>
          <p:cNvPr id="7" name="Picture 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5CAB6AFB-617B-A05B-D7FD-F0CD6A978E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9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AE26-2D09-CC5A-59C5-8C4661188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Jesus had a special place for prayer </a:t>
            </a:r>
            <a:br>
              <a:rPr lang="en-US" dirty="0"/>
            </a:br>
            <a:r>
              <a:rPr lang="en-US" dirty="0"/>
              <a:t>(Matt. 26:36; Luke 22:39-41; John 18:1-2)</a:t>
            </a:r>
          </a:p>
          <a:p>
            <a:r>
              <a:rPr lang="en-US" dirty="0"/>
              <a:t>Jesus surrounded Himself with pray-</a:t>
            </a:r>
            <a:r>
              <a:rPr lang="en-US" dirty="0" err="1"/>
              <a:t>ers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(Mark 14:33; Matt. 26:38, 40-41; Luke 22:40)</a:t>
            </a:r>
          </a:p>
          <a:p>
            <a:r>
              <a:rPr lang="en-US" dirty="0"/>
              <a:t>Jesus prayed with reverence and affection </a:t>
            </a:r>
            <a:br>
              <a:rPr lang="en-US" dirty="0"/>
            </a:br>
            <a:r>
              <a:rPr lang="en-US" dirty="0"/>
              <a:t>(Matt. 26:39, 42; Mark 14:35-36; Luke 22:41)</a:t>
            </a:r>
          </a:p>
          <a:p>
            <a:r>
              <a:rPr lang="en-US" dirty="0"/>
              <a:t>Jesus prayed with humility and submission </a:t>
            </a:r>
            <a:br>
              <a:rPr lang="en-US" dirty="0"/>
            </a:br>
            <a:r>
              <a:rPr lang="en-US" dirty="0"/>
              <a:t>(Matt. 26:39, 42; Mark 14:35-36; Luke 22:42)</a:t>
            </a:r>
          </a:p>
          <a:p>
            <a:r>
              <a:rPr lang="en-US" dirty="0"/>
              <a:t>Jesus prayed with persistence (Matt. 26:42, 44)</a:t>
            </a:r>
          </a:p>
          <a:p>
            <a:r>
              <a:rPr lang="en-US" dirty="0"/>
              <a:t>Jesus prayed with fervency (Luke 22:44; Heb. 5:7)</a:t>
            </a:r>
          </a:p>
          <a:p>
            <a:r>
              <a:rPr lang="en-US" dirty="0"/>
              <a:t>Jesus had “godly fear,” and His prayer was “heard” and answered </a:t>
            </a:r>
            <a:br>
              <a:rPr lang="en-US" dirty="0"/>
            </a:br>
            <a:r>
              <a:rPr lang="en-US" dirty="0"/>
              <a:t>(Heb. 5:7)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78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AE26-2D09-CC5A-59C5-8C4661188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was “exceedingly sorrowful” (Matt. 26:37-38)</a:t>
            </a:r>
          </a:p>
          <a:p>
            <a:r>
              <a:rPr lang="en-US" dirty="0"/>
              <a:t>Jesus was “deeply distressed” (Matt. 26:37)</a:t>
            </a:r>
          </a:p>
          <a:p>
            <a:r>
              <a:rPr lang="en-US" dirty="0"/>
              <a:t>Jesus was “troubled” (Mark 14:33)</a:t>
            </a:r>
          </a:p>
          <a:p>
            <a:r>
              <a:rPr lang="en-US" dirty="0"/>
              <a:t>Jesus’ friends were not there for Him </a:t>
            </a:r>
            <a:br>
              <a:rPr lang="en-US" dirty="0"/>
            </a:br>
            <a:r>
              <a:rPr lang="en-US" dirty="0"/>
              <a:t>(Matt. 26:40, 43, 45; Mark 14:40-41; Luke 22:45-46)</a:t>
            </a:r>
          </a:p>
          <a:p>
            <a:r>
              <a:rPr lang="en-US" dirty="0"/>
              <a:t>Jesus’ friend Judas was His betrayer (Matt. 26:46; Mark 14:42)</a:t>
            </a:r>
          </a:p>
        </p:txBody>
      </p:sp>
    </p:spTree>
    <p:extLst>
      <p:ext uri="{BB962C8B-B14F-4D97-AF65-F5344CB8AC3E}">
        <p14:creationId xmlns:p14="http://schemas.microsoft.com/office/powerpoint/2010/main" val="1173014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AE26-2D09-CC5A-59C5-8C4661188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100" dirty="0"/>
              <a:t>The cup of suffering was before Him that He must drink </a:t>
            </a:r>
            <a:br>
              <a:rPr lang="en-US" sz="3100" dirty="0"/>
            </a:br>
            <a:r>
              <a:rPr lang="en-US" sz="3100" dirty="0"/>
              <a:t>(Matt. 26:39, 42; 20:22)</a:t>
            </a:r>
          </a:p>
          <a:p>
            <a:pPr lvl="1"/>
            <a:r>
              <a:rPr lang="en-US" sz="2700" dirty="0"/>
              <a:t>“The cup” was “the hour” of His immense suffering (Mark 14:35, 41)</a:t>
            </a:r>
          </a:p>
          <a:p>
            <a:pPr lvl="1"/>
            <a:r>
              <a:rPr lang="en-US" sz="2700" dirty="0"/>
              <a:t>“Agony” emphasizes “severe emotional strain and anguish, violent struggle”</a:t>
            </a:r>
          </a:p>
          <a:p>
            <a:r>
              <a:rPr lang="en-US" sz="3100" dirty="0"/>
              <a:t>Jesus’ agony started in His soul (Matt. 26:38; Luke 22:44)</a:t>
            </a:r>
          </a:p>
          <a:p>
            <a:r>
              <a:rPr lang="en-US" sz="3100" dirty="0"/>
              <a:t>Jesus’ agony was expressed in “vehement cries and tears” (Heb. 5:7)</a:t>
            </a:r>
          </a:p>
          <a:p>
            <a:r>
              <a:rPr lang="en-US" sz="3100" dirty="0"/>
              <a:t>Jesus’ agony caused His body to suffer </a:t>
            </a:r>
            <a:r>
              <a:rPr lang="en-US" sz="3100" dirty="0" err="1"/>
              <a:t>hematidrosis</a:t>
            </a:r>
            <a:r>
              <a:rPr lang="en-US" sz="3100" dirty="0"/>
              <a:t> (Luke 22:44)</a:t>
            </a:r>
          </a:p>
          <a:p>
            <a:r>
              <a:rPr lang="en-US" sz="3100" dirty="0"/>
              <a:t>Why in such agony? </a:t>
            </a:r>
          </a:p>
          <a:p>
            <a:pPr lvl="1"/>
            <a:r>
              <a:rPr lang="en-US" sz="2700" dirty="0"/>
              <a:t>He was about to bear the world’s sins (Isa. 53:6; 2 Cor. 5:21; 1 Pet. 2:24)</a:t>
            </a:r>
          </a:p>
          <a:p>
            <a:pPr lvl="1"/>
            <a:r>
              <a:rPr lang="en-US" sz="2700" dirty="0"/>
              <a:t>He was about to be separated from His Father (Matt. 27:46; Isa. 59:2)</a:t>
            </a:r>
          </a:p>
        </p:txBody>
      </p:sp>
    </p:spTree>
    <p:extLst>
      <p:ext uri="{BB962C8B-B14F-4D97-AF65-F5344CB8AC3E}">
        <p14:creationId xmlns:p14="http://schemas.microsoft.com/office/powerpoint/2010/main" val="35494599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AE26-2D09-CC5A-59C5-8C4661188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warned to be vigilant </a:t>
            </a:r>
            <a:br>
              <a:rPr lang="en-US" dirty="0"/>
            </a:br>
            <a:r>
              <a:rPr lang="en-US" dirty="0"/>
              <a:t>(Matt. 26:38, 41; Mark 14:34, 38)</a:t>
            </a:r>
          </a:p>
          <a:p>
            <a:r>
              <a:rPr lang="en-US" dirty="0"/>
              <a:t>Jesus warned of the danger of temptation </a:t>
            </a:r>
            <a:br>
              <a:rPr lang="en-US" dirty="0"/>
            </a:br>
            <a:r>
              <a:rPr lang="en-US" dirty="0"/>
              <a:t>(Matt. 26:41; Mark 14:38; Luke 22:46)</a:t>
            </a:r>
          </a:p>
          <a:p>
            <a:r>
              <a:rPr lang="en-US" dirty="0"/>
              <a:t>Jesus warned of trusting in self and of the influence of the flesh (Matt. 26:41)</a:t>
            </a:r>
          </a:p>
          <a:p>
            <a:r>
              <a:rPr lang="en-US" dirty="0"/>
              <a:t>Jesus pointed to the only power over temptation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GOD </a:t>
            </a:r>
            <a:br>
              <a:rPr lang="en-US" dirty="0"/>
            </a:br>
            <a:r>
              <a:rPr lang="en-US" dirty="0"/>
              <a:t>(Matt. 26:41; Luke 22:40)</a:t>
            </a:r>
          </a:p>
        </p:txBody>
      </p:sp>
    </p:spTree>
    <p:extLst>
      <p:ext uri="{BB962C8B-B14F-4D97-AF65-F5344CB8AC3E}">
        <p14:creationId xmlns:p14="http://schemas.microsoft.com/office/powerpoint/2010/main" val="27329312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7AE26-2D09-CC5A-59C5-8C4661188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 was not truly alone in the garden</a:t>
            </a:r>
          </a:p>
          <a:p>
            <a:pPr lvl="1"/>
            <a:r>
              <a:rPr lang="en-US" dirty="0"/>
              <a:t>His Father was there with Him (Mark 14:36; Matt. 26:39, 42)</a:t>
            </a:r>
          </a:p>
          <a:p>
            <a:pPr lvl="1"/>
            <a:r>
              <a:rPr lang="en-US" dirty="0"/>
              <a:t>He “who was able to save Him from death” was there with Him (Heb. 5:7)</a:t>
            </a:r>
          </a:p>
          <a:p>
            <a:r>
              <a:rPr lang="en-US" dirty="0"/>
              <a:t>Jesus was strengthened by God in the garden through an angel (Luke 22:43; Heb. 1:14)</a:t>
            </a:r>
          </a:p>
          <a:p>
            <a:r>
              <a:rPr lang="en-US" dirty="0"/>
              <a:t>Jesus did not go to the garden to get out of going to the cross!</a:t>
            </a:r>
          </a:p>
          <a:p>
            <a:pPr lvl="1"/>
            <a:r>
              <a:rPr lang="en-US" dirty="0"/>
              <a:t>Jesus went to the Father to be strengthened to do His will (Luke 22:42-43)</a:t>
            </a:r>
          </a:p>
        </p:txBody>
      </p:sp>
    </p:spTree>
    <p:extLst>
      <p:ext uri="{BB962C8B-B14F-4D97-AF65-F5344CB8AC3E}">
        <p14:creationId xmlns:p14="http://schemas.microsoft.com/office/powerpoint/2010/main" val="113745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48879E-D88C-14CC-49D8-77786D854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3600" dirty="0"/>
              <a:t>Believe Jesus is the Son of God – John 8:24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Repent of your sins and turn toward God – Acts 17:30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Confess your faith in Jesus Christ – Romans 10:9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Be baptized into Christ – Mark 16:16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forgive all of your sins – Acts 2:38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add you to His church – Acts 2:47</a:t>
            </a:r>
          </a:p>
          <a:p>
            <a:pPr lvl="1">
              <a:lnSpc>
                <a:spcPct val="100000"/>
              </a:lnSpc>
            </a:pPr>
            <a:r>
              <a:rPr lang="en-US" sz="3200" dirty="0"/>
              <a:t>God will enroll you in heaven – Hebrews 12:23</a:t>
            </a:r>
          </a:p>
          <a:p>
            <a:pPr>
              <a:lnSpc>
                <a:spcPct val="100000"/>
              </a:lnSpc>
            </a:pPr>
            <a:r>
              <a:rPr lang="en-US" sz="3600" dirty="0"/>
              <a:t>Live faithfully to the Lord – Revelation 2:10</a:t>
            </a:r>
          </a:p>
        </p:txBody>
      </p:sp>
    </p:spTree>
    <p:extLst>
      <p:ext uri="{BB962C8B-B14F-4D97-AF65-F5344CB8AC3E}">
        <p14:creationId xmlns:p14="http://schemas.microsoft.com/office/powerpoint/2010/main" val="195089877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6756</TotalTime>
  <Words>580</Words>
  <Application>Microsoft Office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Sproule</dc:creator>
  <cp:lastModifiedBy>David Sproule</cp:lastModifiedBy>
  <cp:revision>34</cp:revision>
  <cp:lastPrinted>2025-04-13T18:24:42Z</cp:lastPrinted>
  <dcterms:created xsi:type="dcterms:W3CDTF">2024-12-31T23:52:29Z</dcterms:created>
  <dcterms:modified xsi:type="dcterms:W3CDTF">2026-10-25T12:12:31Z</dcterms:modified>
</cp:coreProperties>
</file>