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0" r:id="rId2"/>
    <p:sldId id="277" r:id="rId3"/>
    <p:sldId id="269" r:id="rId4"/>
    <p:sldId id="279" r:id="rId5"/>
    <p:sldId id="256" r:id="rId6"/>
    <p:sldId id="263" r:id="rId7"/>
    <p:sldId id="275" r:id="rId8"/>
    <p:sldId id="273" r:id="rId9"/>
    <p:sldId id="274" r:id="rId10"/>
    <p:sldId id="276" r:id="rId11"/>
    <p:sldId id="280" r:id="rId12"/>
    <p:sldId id="262" r:id="rId13"/>
    <p:sldId id="265" r:id="rId14"/>
    <p:sldId id="272" r:id="rId15"/>
    <p:sldId id="282" r:id="rId16"/>
    <p:sldId id="283" r:id="rId17"/>
    <p:sldId id="264" r:id="rId18"/>
    <p:sldId id="27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D088"/>
    <a:srgbClr val="D8A048"/>
    <a:srgbClr val="F0C070"/>
    <a:srgbClr val="000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22"/>
    <p:restoredTop sz="94643"/>
  </p:normalViewPr>
  <p:slideViewPr>
    <p:cSldViewPr snapToGrid="0">
      <p:cViewPr varScale="1">
        <p:scale>
          <a:sx n="110" d="100"/>
          <a:sy n="110" d="100"/>
        </p:scale>
        <p:origin x="1488" y="184"/>
      </p:cViewPr>
      <p:guideLst/>
    </p:cSldViewPr>
  </p:slideViewPr>
  <p:notesTextViewPr>
    <p:cViewPr>
      <p:scale>
        <a:sx n="1" d="1"/>
        <a:sy n="1" d="1"/>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3B1-A6C1-F4CD-2E0F-BCBD9D8FDF08}"/>
              </a:ext>
            </a:extLst>
          </p:cNvPr>
          <p:cNvSpPr>
            <a:spLocks noGrp="1"/>
          </p:cNvSpPr>
          <p:nvPr>
            <p:ph type="ctrTitle"/>
          </p:nvPr>
        </p:nvSpPr>
        <p:spPr>
          <a:xfrm>
            <a:off x="5029200" y="247876"/>
            <a:ext cx="5867400" cy="2387600"/>
          </a:xfrm>
        </p:spPr>
        <p:txBody>
          <a:bodyPr anchor="b"/>
          <a:lstStyle>
            <a:lvl1pPr algn="ctr">
              <a:defRPr sz="6000">
                <a:solidFill>
                  <a:srgbClr val="F0C070"/>
                </a:solidFill>
              </a:defRPr>
            </a:lvl1pPr>
          </a:lstStyle>
          <a:p>
            <a:r>
              <a:rPr lang="en-US" dirty="0"/>
              <a:t>Click to edit Master title style</a:t>
            </a:r>
          </a:p>
        </p:txBody>
      </p:sp>
      <p:sp>
        <p:nvSpPr>
          <p:cNvPr id="3" name="Subtitle 2">
            <a:extLst>
              <a:ext uri="{FF2B5EF4-FFF2-40B4-BE49-F238E27FC236}">
                <a16:creationId xmlns:a16="http://schemas.microsoft.com/office/drawing/2014/main" id="{56227683-0741-3DDC-0DE9-F9897810989E}"/>
              </a:ext>
            </a:extLst>
          </p:cNvPr>
          <p:cNvSpPr>
            <a:spLocks noGrp="1"/>
          </p:cNvSpPr>
          <p:nvPr>
            <p:ph type="subTitle" idx="1"/>
          </p:nvPr>
        </p:nvSpPr>
        <p:spPr>
          <a:xfrm>
            <a:off x="5138056" y="2635475"/>
            <a:ext cx="6215744" cy="2959781"/>
          </a:xfrm>
        </p:spPr>
        <p:txBody>
          <a:bodyPr/>
          <a:lstStyle>
            <a:lvl1pPr marL="0" indent="0" algn="ctr">
              <a:buNone/>
              <a:defRPr sz="2400">
                <a:solidFill>
                  <a:srgbClr val="F0C07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A81D6367-0F62-95C4-4B78-4F7A82506C5A}"/>
              </a:ext>
            </a:extLst>
          </p:cNvPr>
          <p:cNvSpPr>
            <a:spLocks noGrp="1"/>
          </p:cNvSpPr>
          <p:nvPr>
            <p:ph type="sldNum" sz="quarter" idx="12"/>
          </p:nvPr>
        </p:nvSpPr>
        <p:spPr/>
        <p:txBody>
          <a:bodyPr/>
          <a:lstStyle>
            <a:lvl1pPr>
              <a:defRPr>
                <a:solidFill>
                  <a:srgbClr val="F0C070"/>
                </a:solidFill>
              </a:defRPr>
            </a:lvl1pPr>
          </a:lstStyle>
          <a:p>
            <a:fld id="{173B4FBF-B4B1-2649-B1DC-6D4BBC0BF5B3}" type="slidenum">
              <a:rPr lang="en-US" smtClean="0"/>
              <a:pPr/>
              <a:t>‹#›</a:t>
            </a:fld>
            <a:endParaRPr lang="en-US"/>
          </a:p>
        </p:txBody>
      </p:sp>
    </p:spTree>
    <p:extLst>
      <p:ext uri="{BB962C8B-B14F-4D97-AF65-F5344CB8AC3E}">
        <p14:creationId xmlns:p14="http://schemas.microsoft.com/office/powerpoint/2010/main" val="3165386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C22AF-E890-D04C-BF27-D6EEDA40E480}"/>
              </a:ext>
            </a:extLst>
          </p:cNvPr>
          <p:cNvSpPr>
            <a:spLocks noGrp="1"/>
          </p:cNvSpPr>
          <p:nvPr>
            <p:ph type="title"/>
          </p:nvPr>
        </p:nvSpPr>
        <p:spPr/>
        <p:txBody>
          <a:bodyPr/>
          <a:lstStyle>
            <a:lvl1pPr>
              <a:defRPr>
                <a:solidFill>
                  <a:srgbClr val="F0C07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77E8F04-1EB0-A77E-B7E7-B815A9FD2A8D}"/>
              </a:ext>
            </a:extLst>
          </p:cNvPr>
          <p:cNvSpPr>
            <a:spLocks noGrp="1"/>
          </p:cNvSpPr>
          <p:nvPr>
            <p:ph idx="1"/>
          </p:nvPr>
        </p:nvSpPr>
        <p:spPr/>
        <p:txBody>
          <a:bodyPr/>
          <a:lstStyle>
            <a:lvl1pPr>
              <a:defRPr>
                <a:solidFill>
                  <a:srgbClr val="F0C070"/>
                </a:solidFill>
              </a:defRPr>
            </a:lvl1pPr>
            <a:lvl2pPr>
              <a:defRPr>
                <a:solidFill>
                  <a:srgbClr val="F0C070"/>
                </a:solidFill>
              </a:defRPr>
            </a:lvl2pPr>
            <a:lvl3pPr>
              <a:defRPr>
                <a:solidFill>
                  <a:srgbClr val="F0C070"/>
                </a:solidFill>
              </a:defRPr>
            </a:lvl3pPr>
            <a:lvl4pPr>
              <a:defRPr>
                <a:solidFill>
                  <a:srgbClr val="F0C070"/>
                </a:solidFill>
              </a:defRPr>
            </a:lvl4pPr>
            <a:lvl5pPr>
              <a:defRPr>
                <a:solidFill>
                  <a:srgbClr val="F0C07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9C9FA769-C567-E7B5-1311-742A31CD6FEA}"/>
              </a:ext>
            </a:extLst>
          </p:cNvPr>
          <p:cNvSpPr>
            <a:spLocks noGrp="1"/>
          </p:cNvSpPr>
          <p:nvPr>
            <p:ph type="sldNum" sz="quarter" idx="12"/>
          </p:nvPr>
        </p:nvSpPr>
        <p:spPr/>
        <p:txBody>
          <a:bodyPr/>
          <a:lstStyle/>
          <a:p>
            <a:fld id="{173B4FBF-B4B1-2649-B1DC-6D4BBC0BF5B3}" type="slidenum">
              <a:rPr lang="en-US" smtClean="0"/>
              <a:t>‹#›</a:t>
            </a:fld>
            <a:endParaRPr lang="en-US"/>
          </a:p>
        </p:txBody>
      </p:sp>
    </p:spTree>
    <p:extLst>
      <p:ext uri="{BB962C8B-B14F-4D97-AF65-F5344CB8AC3E}">
        <p14:creationId xmlns:p14="http://schemas.microsoft.com/office/powerpoint/2010/main" val="3321718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33E63-6DC1-0B07-6E65-34CE8F50A3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445B66-8AAE-634A-C487-300CB482279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C67307F0-2DCC-6A43-7593-A66E01BF3B09}"/>
              </a:ext>
            </a:extLst>
          </p:cNvPr>
          <p:cNvSpPr>
            <a:spLocks noGrp="1"/>
          </p:cNvSpPr>
          <p:nvPr>
            <p:ph type="sldNum" sz="quarter" idx="12"/>
          </p:nvPr>
        </p:nvSpPr>
        <p:spPr/>
        <p:txBody>
          <a:bodyPr/>
          <a:lstStyle/>
          <a:p>
            <a:fld id="{173B4FBF-B4B1-2649-B1DC-6D4BBC0BF5B3}" type="slidenum">
              <a:rPr lang="en-US" smtClean="0"/>
              <a:t>‹#›</a:t>
            </a:fld>
            <a:endParaRPr lang="en-US"/>
          </a:p>
        </p:txBody>
      </p:sp>
    </p:spTree>
    <p:extLst>
      <p:ext uri="{BB962C8B-B14F-4D97-AF65-F5344CB8AC3E}">
        <p14:creationId xmlns:p14="http://schemas.microsoft.com/office/powerpoint/2010/main" val="239187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0C7F70-DE08-B7F7-1771-6FD9E5CE0197}"/>
              </a:ext>
            </a:extLst>
          </p:cNvPr>
          <p:cNvPicPr>
            <a:picLocks noChangeAspect="1"/>
          </p:cNvPicPr>
          <p:nvPr userDrawn="1"/>
        </p:nvPicPr>
        <p:blipFill>
          <a:blip r:embed="rId2"/>
          <a:srcRect t="27" b="27"/>
          <a:stretch>
            <a:fillRect/>
          </a:stretch>
        </p:blipFill>
        <p:spPr>
          <a:xfrm>
            <a:off x="0" y="5937"/>
            <a:ext cx="12192000" cy="6858000"/>
          </a:xfrm>
          <a:prstGeom prst="rect">
            <a:avLst/>
          </a:prstGeom>
        </p:spPr>
      </p:pic>
      <p:sp>
        <p:nvSpPr>
          <p:cNvPr id="2" name="Title 1">
            <a:extLst>
              <a:ext uri="{FF2B5EF4-FFF2-40B4-BE49-F238E27FC236}">
                <a16:creationId xmlns:a16="http://schemas.microsoft.com/office/drawing/2014/main" id="{09BD4CE8-E9BC-E60C-A2C4-B84275A969A5}"/>
              </a:ext>
            </a:extLst>
          </p:cNvPr>
          <p:cNvSpPr>
            <a:spLocks noGrp="1"/>
          </p:cNvSpPr>
          <p:nvPr>
            <p:ph type="title"/>
          </p:nvPr>
        </p:nvSpPr>
        <p:spPr>
          <a:noFill/>
        </p:spPr>
        <p:txBody>
          <a:bodyPr/>
          <a:lstStyle>
            <a:lvl1pPr>
              <a:defRPr b="1">
                <a:gradFill flip="none" rotWithShape="1">
                  <a:gsLst>
                    <a:gs pos="0">
                      <a:schemeClr val="accent1">
                        <a:lumMod val="5000"/>
                        <a:lumOff val="95000"/>
                      </a:schemeClr>
                    </a:gs>
                    <a:gs pos="0">
                      <a:srgbClr val="F8D088"/>
                    </a:gs>
                    <a:gs pos="80000">
                      <a:srgbClr val="F8D088"/>
                    </a:gs>
                    <a:gs pos="100000">
                      <a:srgbClr val="D8A048">
                        <a:lumMod val="81000"/>
                        <a:lumOff val="19000"/>
                      </a:srgbClr>
                    </a:gs>
                  </a:gsLst>
                  <a:lin ang="5400000" scaled="1"/>
                  <a:tileRect/>
                </a:gradFill>
              </a:defRPr>
            </a:lvl1pPr>
          </a:lstStyle>
          <a:p>
            <a:endParaRPr lang="en-US" dirty="0"/>
          </a:p>
        </p:txBody>
      </p:sp>
      <p:sp>
        <p:nvSpPr>
          <p:cNvPr id="3" name="Slide Number Placeholder 2">
            <a:extLst>
              <a:ext uri="{FF2B5EF4-FFF2-40B4-BE49-F238E27FC236}">
                <a16:creationId xmlns:a16="http://schemas.microsoft.com/office/drawing/2014/main" id="{2E83FCDF-6986-9BAF-8F7C-C4C57B08D9C8}"/>
              </a:ext>
            </a:extLst>
          </p:cNvPr>
          <p:cNvSpPr>
            <a:spLocks noGrp="1"/>
          </p:cNvSpPr>
          <p:nvPr>
            <p:ph type="sldNum" sz="quarter" idx="10"/>
          </p:nvPr>
        </p:nvSpPr>
        <p:spPr/>
        <p:txBody>
          <a:bodyPr/>
          <a:lstStyle/>
          <a:p>
            <a:fld id="{173B4FBF-B4B1-2649-B1DC-6D4BBC0BF5B3}" type="slidenum">
              <a:rPr lang="en-US" smtClean="0"/>
              <a:t>‹#›</a:t>
            </a:fld>
            <a:endParaRPr lang="en-US"/>
          </a:p>
        </p:txBody>
      </p:sp>
      <p:sp>
        <p:nvSpPr>
          <p:cNvPr id="5" name="Title Placeholder 1">
            <a:extLst>
              <a:ext uri="{FF2B5EF4-FFF2-40B4-BE49-F238E27FC236}">
                <a16:creationId xmlns:a16="http://schemas.microsoft.com/office/drawing/2014/main" id="{F48403AD-C2CB-BD9B-3448-D4E08B50EFDD}"/>
              </a:ext>
            </a:extLst>
          </p:cNvPr>
          <p:cNvSpPr txBox="1">
            <a:spLocks/>
          </p:cNvSpPr>
          <p:nvPr userDrawn="1"/>
        </p:nvSpPr>
        <p:spPr>
          <a:xfrm>
            <a:off x="4909456" y="365125"/>
            <a:ext cx="6444343" cy="61458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000" b="0" i="1" kern="1200">
                <a:solidFill>
                  <a:schemeClr val="tx1"/>
                </a:solidFill>
                <a:latin typeface="Bodoni 72 Oldstyle Book" pitchFamily="2" charset="0"/>
                <a:ea typeface="+mj-ea"/>
                <a:cs typeface="+mj-cs"/>
              </a:defRPr>
            </a:lvl1pPr>
          </a:lstStyle>
          <a:p>
            <a:endParaRPr lang="en-US" dirty="0"/>
          </a:p>
        </p:txBody>
      </p:sp>
      <p:sp>
        <p:nvSpPr>
          <p:cNvPr id="6" name="Text Placeholder 2">
            <a:extLst>
              <a:ext uri="{FF2B5EF4-FFF2-40B4-BE49-F238E27FC236}">
                <a16:creationId xmlns:a16="http://schemas.microsoft.com/office/drawing/2014/main" id="{FA07E901-4D38-5F50-9CED-40DAA2811EB7}"/>
              </a:ext>
            </a:extLst>
          </p:cNvPr>
          <p:cNvSpPr>
            <a:spLocks noGrp="1"/>
          </p:cNvSpPr>
          <p:nvPr>
            <p:ph idx="1" hasCustomPrompt="1"/>
          </p:nvPr>
        </p:nvSpPr>
        <p:spPr>
          <a:xfrm>
            <a:off x="6008914" y="1164771"/>
            <a:ext cx="5344886" cy="4994276"/>
          </a:xfrm>
          <a:prstGeom prst="rect">
            <a:avLst/>
          </a:prstGeom>
        </p:spPr>
        <p:txBody>
          <a:bodyPr vert="horz" lIns="91440" tIns="45720" rIns="91440" bIns="45720" rtlCol="0">
            <a:normAutofit/>
          </a:bodyPr>
          <a:lstStyle>
            <a:lvl1pPr>
              <a:defRPr b="1" i="0">
                <a:solidFill>
                  <a:srgbClr val="F0C070"/>
                </a:solidFill>
                <a:latin typeface="Bodoni MT" panose="02070603080606020203" pitchFamily="18" charset="77"/>
              </a:defRPr>
            </a:lvl1pPr>
            <a:lvl2pPr>
              <a:defRPr sz="2800">
                <a:solidFill>
                  <a:srgbClr val="F0C070"/>
                </a:solidFill>
              </a:defRPr>
            </a:lvl2pPr>
            <a:lvl3pPr>
              <a:defRPr sz="2800">
                <a:solidFill>
                  <a:srgbClr val="F0C070"/>
                </a:solidFill>
              </a:defRPr>
            </a:lvl3pPr>
            <a:lvl4pPr>
              <a:defRPr sz="2800">
                <a:solidFill>
                  <a:srgbClr val="F0C070"/>
                </a:solidFill>
              </a:defRPr>
            </a:lvl4pPr>
            <a:lvl5pPr>
              <a:defRPr sz="2800">
                <a:solidFill>
                  <a:srgbClr val="F0C07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34836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E232B2-7113-8619-B64D-1B9D31BA0A2A}"/>
              </a:ext>
            </a:extLst>
          </p:cNvPr>
          <p:cNvSpPr/>
          <p:nvPr userDrawn="1"/>
        </p:nvSpPr>
        <p:spPr>
          <a:xfrm>
            <a:off x="0" y="0"/>
            <a:ext cx="1219200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89FAB040-8F1F-9847-C3D7-80961D345EA4}"/>
              </a:ext>
            </a:extLst>
          </p:cNvPr>
          <p:cNvSpPr>
            <a:spLocks noGrp="1"/>
          </p:cNvSpPr>
          <p:nvPr>
            <p:ph type="sldNum" sz="quarter" idx="10"/>
          </p:nvPr>
        </p:nvSpPr>
        <p:spPr/>
        <p:txBody>
          <a:bodyPr/>
          <a:lstStyle/>
          <a:p>
            <a:fld id="{173B4FBF-B4B1-2649-B1DC-6D4BBC0BF5B3}" type="slidenum">
              <a:rPr lang="en-US" smtClean="0"/>
              <a:pPr/>
              <a:t>‹#›</a:t>
            </a:fld>
            <a:endParaRPr lang="en-US" dirty="0"/>
          </a:p>
        </p:txBody>
      </p:sp>
    </p:spTree>
    <p:extLst>
      <p:ext uri="{BB962C8B-B14F-4D97-AF65-F5344CB8AC3E}">
        <p14:creationId xmlns:p14="http://schemas.microsoft.com/office/powerpoint/2010/main" val="9650459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B17"/>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EBE2F4B-D0E9-EBB7-A868-A547FB0D2D08}"/>
              </a:ext>
            </a:extLst>
          </p:cNvPr>
          <p:cNvPicPr>
            <a:picLocks noChangeAspect="1"/>
          </p:cNvPicPr>
          <p:nvPr userDrawn="1"/>
        </p:nvPicPr>
        <p:blipFill>
          <a:blip r:embed="rId7"/>
          <a:stretch/>
        </p:blipFill>
        <p:spPr>
          <a:xfrm>
            <a:off x="0" y="0"/>
            <a:ext cx="4874209" cy="2743200"/>
          </a:xfrm>
          <a:prstGeom prst="rect">
            <a:avLst/>
          </a:prstGeom>
        </p:spPr>
      </p:pic>
      <p:sp>
        <p:nvSpPr>
          <p:cNvPr id="2" name="Title Placeholder 1">
            <a:extLst>
              <a:ext uri="{FF2B5EF4-FFF2-40B4-BE49-F238E27FC236}">
                <a16:creationId xmlns:a16="http://schemas.microsoft.com/office/drawing/2014/main" id="{477EC061-9927-B322-FA9D-B4733633FB62}"/>
              </a:ext>
            </a:extLst>
          </p:cNvPr>
          <p:cNvSpPr>
            <a:spLocks noGrp="1"/>
          </p:cNvSpPr>
          <p:nvPr>
            <p:ph type="title"/>
          </p:nvPr>
        </p:nvSpPr>
        <p:spPr>
          <a:xfrm>
            <a:off x="4909456" y="365125"/>
            <a:ext cx="6444343" cy="61458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752DF30-9C94-66FD-5E67-A960ABD015B4}"/>
              </a:ext>
            </a:extLst>
          </p:cNvPr>
          <p:cNvSpPr>
            <a:spLocks noGrp="1"/>
          </p:cNvSpPr>
          <p:nvPr>
            <p:ph type="body" idx="1"/>
          </p:nvPr>
        </p:nvSpPr>
        <p:spPr>
          <a:xfrm>
            <a:off x="6008914" y="1164771"/>
            <a:ext cx="5344886" cy="499427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EC15C4A-C5B2-EF52-0C8F-CA3677948E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rgbClr val="F0C070"/>
                </a:solidFill>
              </a:defRPr>
            </a:lvl1pPr>
          </a:lstStyle>
          <a:p>
            <a:fld id="{173B4FBF-B4B1-2649-B1DC-6D4BBC0BF5B3}" type="slidenum">
              <a:rPr lang="en-US" smtClean="0"/>
              <a:pPr/>
              <a:t>‹#›</a:t>
            </a:fld>
            <a:endParaRPr lang="en-US" dirty="0"/>
          </a:p>
        </p:txBody>
      </p:sp>
    </p:spTree>
    <p:extLst>
      <p:ext uri="{BB962C8B-B14F-4D97-AF65-F5344CB8AC3E}">
        <p14:creationId xmlns:p14="http://schemas.microsoft.com/office/powerpoint/2010/main" val="955665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txStyles>
    <p:titleStyle>
      <a:lvl1pPr algn="l" defTabSz="914400" rtl="0" eaLnBrk="1" latinLnBrk="0" hangingPunct="1">
        <a:lnSpc>
          <a:spcPct val="90000"/>
        </a:lnSpc>
        <a:spcBef>
          <a:spcPct val="0"/>
        </a:spcBef>
        <a:buNone/>
        <a:defRPr sz="4000" b="0" i="1" kern="1200">
          <a:solidFill>
            <a:srgbClr val="F0C070"/>
          </a:solidFill>
          <a:latin typeface="Bodoni 72 Oldstyle Book" pitchFamily="2" charset="0"/>
          <a:ea typeface="+mj-ea"/>
          <a:cs typeface="+mj-cs"/>
        </a:defRPr>
      </a:lvl1pPr>
    </p:titleStyle>
    <p:bodyStyle>
      <a:lvl1pPr marL="0" indent="0" algn="l" defTabSz="914400" rtl="0" eaLnBrk="1" latinLnBrk="0" hangingPunct="1">
        <a:lnSpc>
          <a:spcPct val="90000"/>
        </a:lnSpc>
        <a:spcBef>
          <a:spcPts val="1000"/>
        </a:spcBef>
        <a:buFontTx/>
        <a:buNone/>
        <a:defRPr sz="2800" b="1" i="0" kern="1200">
          <a:solidFill>
            <a:srgbClr val="F0C070"/>
          </a:solidFill>
          <a:latin typeface="Bodoni MT" panose="02070603080606020203" pitchFamily="18" charset="77"/>
          <a:ea typeface="+mn-ea"/>
          <a:cs typeface="+mn-cs"/>
        </a:defRPr>
      </a:lvl1pPr>
      <a:lvl2pPr marL="4572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2pPr>
      <a:lvl3pPr marL="9144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3pPr>
      <a:lvl4pPr marL="13716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4pPr>
      <a:lvl5pPr marL="18288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49523-4789-A5A1-5BC9-39F6DDDE38C7}"/>
              </a:ext>
            </a:extLst>
          </p:cNvPr>
          <p:cNvSpPr>
            <a:spLocks noGrp="1"/>
          </p:cNvSpPr>
          <p:nvPr>
            <p:ph type="title"/>
          </p:nvPr>
        </p:nvSpPr>
        <p:spPr>
          <a:xfrm>
            <a:off x="4626589" y="886233"/>
            <a:ext cx="7904125" cy="1120875"/>
          </a:xfrm>
        </p:spPr>
        <p:txBody>
          <a:bodyPr>
            <a:noAutofit/>
          </a:bodyPr>
          <a:lstStyle/>
          <a:p>
            <a:pPr algn="ctr"/>
            <a:r>
              <a:rPr lang="en-US" sz="4800" dirty="0"/>
              <a:t>Maximizing </a:t>
            </a:r>
            <a:br>
              <a:rPr lang="en-US" sz="4800" dirty="0"/>
            </a:br>
            <a:r>
              <a:rPr lang="en-US" sz="4800" dirty="0"/>
              <a:t>Your Encouragement Potential</a:t>
            </a:r>
          </a:p>
        </p:txBody>
      </p:sp>
      <p:sp>
        <p:nvSpPr>
          <p:cNvPr id="3" name="Content Placeholder 2">
            <a:extLst>
              <a:ext uri="{FF2B5EF4-FFF2-40B4-BE49-F238E27FC236}">
                <a16:creationId xmlns:a16="http://schemas.microsoft.com/office/drawing/2014/main" id="{60D5D4C6-4733-4BEC-151C-4F6D697B4B9A}"/>
              </a:ext>
            </a:extLst>
          </p:cNvPr>
          <p:cNvSpPr>
            <a:spLocks noGrp="1"/>
          </p:cNvSpPr>
          <p:nvPr>
            <p:ph idx="1"/>
          </p:nvPr>
        </p:nvSpPr>
        <p:spPr>
          <a:xfrm>
            <a:off x="5906209" y="2526832"/>
            <a:ext cx="5344886" cy="1018572"/>
          </a:xfrm>
        </p:spPr>
        <p:txBody>
          <a:bodyPr/>
          <a:lstStyle/>
          <a:p>
            <a:pPr algn="ctr"/>
            <a:r>
              <a:rPr lang="en-US" dirty="0">
                <a:solidFill>
                  <a:schemeClr val="bg1"/>
                </a:solidFill>
              </a:rPr>
              <a:t>Bible Examples Through the Life of Barnabas</a:t>
            </a:r>
          </a:p>
          <a:p>
            <a:pPr algn="ctr"/>
            <a:endParaRPr lang="en-US" dirty="0">
              <a:solidFill>
                <a:schemeClr val="bg1"/>
              </a:solidFill>
            </a:endParaRPr>
          </a:p>
        </p:txBody>
      </p:sp>
      <p:sp>
        <p:nvSpPr>
          <p:cNvPr id="4" name="TextBox 3">
            <a:extLst>
              <a:ext uri="{FF2B5EF4-FFF2-40B4-BE49-F238E27FC236}">
                <a16:creationId xmlns:a16="http://schemas.microsoft.com/office/drawing/2014/main" id="{BD39FB36-13CD-B8F0-5E5D-9B23BE9CAE28}"/>
              </a:ext>
            </a:extLst>
          </p:cNvPr>
          <p:cNvSpPr txBox="1"/>
          <p:nvPr/>
        </p:nvSpPr>
        <p:spPr>
          <a:xfrm>
            <a:off x="6808898" y="4065128"/>
            <a:ext cx="3842451" cy="646331"/>
          </a:xfrm>
          <a:prstGeom prst="rect">
            <a:avLst/>
          </a:prstGeom>
          <a:noFill/>
        </p:spPr>
        <p:txBody>
          <a:bodyPr wrap="square" rtlCol="0">
            <a:spAutoFit/>
          </a:bodyPr>
          <a:lstStyle/>
          <a:p>
            <a:pPr algn="ctr"/>
            <a:r>
              <a:rPr lang="en-US" b="1" dirty="0">
                <a:solidFill>
                  <a:schemeClr val="bg1"/>
                </a:solidFill>
                <a:latin typeface="Bodoni MT" panose="02070603080606020203" pitchFamily="18" charset="77"/>
              </a:rPr>
              <a:t>October 4 through December 9 </a:t>
            </a:r>
          </a:p>
          <a:p>
            <a:pPr algn="ctr"/>
            <a:r>
              <a:rPr lang="en-US" b="1" dirty="0">
                <a:solidFill>
                  <a:schemeClr val="bg1"/>
                </a:solidFill>
                <a:latin typeface="Bodoni MT" panose="02070603080606020203" pitchFamily="18" charset="77"/>
              </a:rPr>
              <a:t>2026</a:t>
            </a:r>
          </a:p>
        </p:txBody>
      </p:sp>
    </p:spTree>
    <p:extLst>
      <p:ext uri="{BB962C8B-B14F-4D97-AF65-F5344CB8AC3E}">
        <p14:creationId xmlns:p14="http://schemas.microsoft.com/office/powerpoint/2010/main" val="4099603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3CE6A-74C7-E986-8569-4AA327F0C4A5}"/>
              </a:ext>
            </a:extLst>
          </p:cNvPr>
          <p:cNvSpPr>
            <a:spLocks noGrp="1"/>
          </p:cNvSpPr>
          <p:nvPr>
            <p:ph idx="1"/>
          </p:nvPr>
        </p:nvSpPr>
        <p:spPr>
          <a:xfrm>
            <a:off x="6215270" y="477078"/>
            <a:ext cx="5708374" cy="5681969"/>
          </a:xfrm>
        </p:spPr>
        <p:txBody>
          <a:bodyPr>
            <a:normAutofit/>
          </a:bodyPr>
          <a:lstStyle/>
          <a:p>
            <a:r>
              <a:rPr lang="en-US" sz="3200" dirty="0">
                <a:solidFill>
                  <a:schemeClr val="bg1"/>
                </a:solidFill>
              </a:rPr>
              <a:t>What do you see in this image?</a:t>
            </a:r>
          </a:p>
          <a:p>
            <a:pPr lvl="1"/>
            <a:r>
              <a:rPr lang="en-US" sz="3200" dirty="0">
                <a:solidFill>
                  <a:schemeClr val="bg1"/>
                </a:solidFill>
              </a:rPr>
              <a:t>weak or sick</a:t>
            </a:r>
          </a:p>
          <a:p>
            <a:pPr lvl="1"/>
            <a:r>
              <a:rPr lang="en-US" sz="3200" dirty="0">
                <a:solidFill>
                  <a:schemeClr val="bg1"/>
                </a:solidFill>
              </a:rPr>
              <a:t>leper</a:t>
            </a:r>
          </a:p>
          <a:p>
            <a:pPr lvl="1"/>
            <a:r>
              <a:rPr lang="en-US" sz="3200" dirty="0">
                <a:solidFill>
                  <a:schemeClr val="bg1"/>
                </a:solidFill>
              </a:rPr>
              <a:t>lame</a:t>
            </a:r>
          </a:p>
          <a:p>
            <a:pPr lvl="1"/>
            <a:r>
              <a:rPr lang="en-US" sz="3200" dirty="0">
                <a:solidFill>
                  <a:schemeClr val="bg1"/>
                </a:solidFill>
              </a:rPr>
              <a:t>rich</a:t>
            </a:r>
          </a:p>
          <a:p>
            <a:pPr lvl="1"/>
            <a:r>
              <a:rPr lang="en-US" sz="3200" dirty="0">
                <a:solidFill>
                  <a:schemeClr val="bg1"/>
                </a:solidFill>
              </a:rPr>
              <a:t>poor</a:t>
            </a:r>
          </a:p>
          <a:p>
            <a:pPr lvl="1"/>
            <a:r>
              <a:rPr lang="en-US" sz="3200" dirty="0">
                <a:solidFill>
                  <a:schemeClr val="bg1"/>
                </a:solidFill>
              </a:rPr>
              <a:t>distraught</a:t>
            </a:r>
          </a:p>
          <a:p>
            <a:pPr lvl="1"/>
            <a:r>
              <a:rPr lang="en-US" sz="3200" dirty="0">
                <a:solidFill>
                  <a:schemeClr val="bg1"/>
                </a:solidFill>
              </a:rPr>
              <a:t>Old </a:t>
            </a:r>
          </a:p>
          <a:p>
            <a:pPr lvl="1"/>
            <a:r>
              <a:rPr lang="en-US" sz="3200" dirty="0">
                <a:solidFill>
                  <a:schemeClr val="bg1"/>
                </a:solidFill>
              </a:rPr>
              <a:t>Young </a:t>
            </a:r>
          </a:p>
          <a:p>
            <a:pPr lvl="1"/>
            <a:r>
              <a:rPr lang="en-US" sz="3200" dirty="0">
                <a:solidFill>
                  <a:schemeClr val="bg1"/>
                </a:solidFill>
              </a:rPr>
              <a:t>And…the one who isn’t interested</a:t>
            </a:r>
          </a:p>
        </p:txBody>
      </p:sp>
      <p:sp>
        <p:nvSpPr>
          <p:cNvPr id="4" name="TextBox 3">
            <a:extLst>
              <a:ext uri="{FF2B5EF4-FFF2-40B4-BE49-F238E27FC236}">
                <a16:creationId xmlns:a16="http://schemas.microsoft.com/office/drawing/2014/main" id="{F5940074-5017-E245-17CB-9095E18DF788}"/>
              </a:ext>
            </a:extLst>
          </p:cNvPr>
          <p:cNvSpPr txBox="1"/>
          <p:nvPr/>
        </p:nvSpPr>
        <p:spPr>
          <a:xfrm>
            <a:off x="524290" y="1278594"/>
            <a:ext cx="5319918" cy="523220"/>
          </a:xfrm>
          <a:prstGeom prst="rect">
            <a:avLst/>
          </a:prstGeom>
          <a:solidFill>
            <a:schemeClr val="tx1"/>
          </a:solidFill>
        </p:spPr>
        <p:txBody>
          <a:bodyPr wrap="none" rtlCol="0">
            <a:spAutoFit/>
          </a:bodyPr>
          <a:lstStyle/>
          <a:p>
            <a:r>
              <a:rPr lang="en-US" sz="2800" b="1" dirty="0">
                <a:solidFill>
                  <a:schemeClr val="bg1"/>
                </a:solidFill>
                <a:latin typeface="Bodoni MT" panose="02070603080606020203" pitchFamily="18" charset="77"/>
              </a:rPr>
              <a:t>Which one Needs Encouragement?</a:t>
            </a:r>
          </a:p>
        </p:txBody>
      </p:sp>
      <p:sp>
        <p:nvSpPr>
          <p:cNvPr id="5" name="TextBox 4">
            <a:extLst>
              <a:ext uri="{FF2B5EF4-FFF2-40B4-BE49-F238E27FC236}">
                <a16:creationId xmlns:a16="http://schemas.microsoft.com/office/drawing/2014/main" id="{2485B1F2-434A-E977-3F63-492B1C798B6D}"/>
              </a:ext>
            </a:extLst>
          </p:cNvPr>
          <p:cNvSpPr txBox="1"/>
          <p:nvPr/>
        </p:nvSpPr>
        <p:spPr>
          <a:xfrm>
            <a:off x="967968" y="477078"/>
            <a:ext cx="3374514" cy="523220"/>
          </a:xfrm>
          <a:prstGeom prst="rect">
            <a:avLst/>
          </a:prstGeom>
          <a:solidFill>
            <a:schemeClr val="tx1"/>
          </a:solidFill>
        </p:spPr>
        <p:txBody>
          <a:bodyPr wrap="none" rtlCol="0">
            <a:spAutoFit/>
          </a:bodyPr>
          <a:lstStyle>
            <a:defPPr>
              <a:defRPr lang="en-US"/>
            </a:defPPr>
            <a:lvl1pPr>
              <a:defRPr sz="2800" b="1">
                <a:solidFill>
                  <a:srgbClr val="F0C070"/>
                </a:solidFill>
                <a:latin typeface="Bodoni MT" panose="02070603080606020203" pitchFamily="18" charset="77"/>
              </a:defRPr>
            </a:lvl1pPr>
          </a:lstStyle>
          <a:p>
            <a:r>
              <a:rPr lang="en-US" dirty="0">
                <a:solidFill>
                  <a:schemeClr val="bg1"/>
                </a:solidFill>
              </a:rPr>
              <a:t>Where is their Focus?</a:t>
            </a:r>
          </a:p>
        </p:txBody>
      </p:sp>
    </p:spTree>
    <p:extLst>
      <p:ext uri="{BB962C8B-B14F-4D97-AF65-F5344CB8AC3E}">
        <p14:creationId xmlns:p14="http://schemas.microsoft.com/office/powerpoint/2010/main" val="427335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2F2434-DA53-FE76-A132-F26DC17CA1B7}"/>
              </a:ext>
            </a:extLst>
          </p:cNvPr>
          <p:cNvSpPr>
            <a:spLocks noGrp="1"/>
          </p:cNvSpPr>
          <p:nvPr>
            <p:ph idx="1"/>
          </p:nvPr>
        </p:nvSpPr>
        <p:spPr>
          <a:xfrm>
            <a:off x="4988688" y="358815"/>
            <a:ext cx="6932271" cy="6395013"/>
          </a:xfrm>
        </p:spPr>
        <p:txBody>
          <a:bodyPr>
            <a:normAutofit lnSpcReduction="10000"/>
          </a:bodyPr>
          <a:lstStyle/>
          <a:p>
            <a:pPr algn="ctr"/>
            <a:r>
              <a:rPr lang="en-US" sz="3600" b="0" i="1" dirty="0">
                <a:solidFill>
                  <a:schemeClr val="bg1"/>
                </a:solidFill>
              </a:rPr>
              <a:t>“Everyone needs encouragement, and every Christian has the ability to give it. Using Barnabas, the “Son of Encouragement,” as a Biblical model, this class will explore practical ways to strengthen others through words, actions, presence and service. The goal is to help each participant recognize and develop the encouragement potential God has already given them, then put it to work in everyday relationships and congregational life.”</a:t>
            </a:r>
            <a:endParaRPr lang="en-US" sz="3600" dirty="0">
              <a:solidFill>
                <a:schemeClr val="bg1"/>
              </a:solidFill>
            </a:endParaRPr>
          </a:p>
          <a:p>
            <a:pPr algn="ctr"/>
            <a:endParaRPr lang="en-US" sz="4000" dirty="0"/>
          </a:p>
        </p:txBody>
      </p:sp>
    </p:spTree>
    <p:extLst>
      <p:ext uri="{BB962C8B-B14F-4D97-AF65-F5344CB8AC3E}">
        <p14:creationId xmlns:p14="http://schemas.microsoft.com/office/powerpoint/2010/main" val="1849386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B4FF3-10CE-A25E-1C12-A1822DB8B8AF}"/>
              </a:ext>
            </a:extLst>
          </p:cNvPr>
          <p:cNvSpPr>
            <a:spLocks noGrp="1"/>
          </p:cNvSpPr>
          <p:nvPr>
            <p:ph type="ctrTitle"/>
          </p:nvPr>
        </p:nvSpPr>
        <p:spPr>
          <a:xfrm>
            <a:off x="4114800" y="247857"/>
            <a:ext cx="7851913" cy="901285"/>
          </a:xfrm>
        </p:spPr>
        <p:txBody>
          <a:bodyPr>
            <a:noAutofit/>
          </a:bodyPr>
          <a:lstStyle/>
          <a:p>
            <a:pPr algn="ctr"/>
            <a:r>
              <a:rPr lang="en-US" sz="4400" dirty="0"/>
              <a:t>Do you recall being encouraged?</a:t>
            </a:r>
          </a:p>
        </p:txBody>
      </p:sp>
      <p:sp>
        <p:nvSpPr>
          <p:cNvPr id="3" name=" 2">
            <a:extLst>
              <a:ext uri="{FF2B5EF4-FFF2-40B4-BE49-F238E27FC236}">
                <a16:creationId xmlns:a16="http://schemas.microsoft.com/office/drawing/2014/main" id="{5563971A-3641-783A-7DEE-970D23987ADD}"/>
              </a:ext>
            </a:extLst>
          </p:cNvPr>
          <p:cNvSpPr>
            <a:spLocks noGrp="1"/>
          </p:cNvSpPr>
          <p:nvPr>
            <p:ph idx="4294967295"/>
          </p:nvPr>
        </p:nvSpPr>
        <p:spPr>
          <a:xfrm>
            <a:off x="4638261" y="1443522"/>
            <a:ext cx="7014196" cy="4994275"/>
          </a:xfrm>
          <a:prstGeom prst="rect">
            <a:avLst/>
          </a:prstGeom>
        </p:spPr>
        <p:txBody>
          <a:bodyPr>
            <a:normAutofit/>
          </a:bodyPr>
          <a:lstStyle/>
          <a:p>
            <a:r>
              <a:rPr lang="en-US" sz="2600" b="1" dirty="0">
                <a:solidFill>
                  <a:schemeClr val="bg1"/>
                </a:solidFill>
                <a:latin typeface="Bodoni MT" panose="02070603080606020203" pitchFamily="18" charset="77"/>
              </a:rPr>
              <a:t>Aa child</a:t>
            </a:r>
          </a:p>
          <a:p>
            <a:r>
              <a:rPr lang="en-US" sz="2600" b="1" dirty="0">
                <a:solidFill>
                  <a:schemeClr val="bg1"/>
                </a:solidFill>
                <a:latin typeface="Bodoni MT" panose="02070603080606020203" pitchFamily="18" charset="77"/>
              </a:rPr>
              <a:t>As a Teenager</a:t>
            </a:r>
          </a:p>
          <a:p>
            <a:r>
              <a:rPr lang="en-US" sz="2600" b="1" dirty="0">
                <a:solidFill>
                  <a:schemeClr val="bg1"/>
                </a:solidFill>
                <a:latin typeface="Bodoni MT" panose="02070603080606020203" pitchFamily="18" charset="77"/>
              </a:rPr>
              <a:t>As a Young Adult</a:t>
            </a:r>
          </a:p>
          <a:p>
            <a:r>
              <a:rPr lang="en-US" sz="2600" b="1" dirty="0">
                <a:solidFill>
                  <a:schemeClr val="bg1"/>
                </a:solidFill>
                <a:latin typeface="Bodoni MT" panose="02070603080606020203" pitchFamily="18" charset="77"/>
              </a:rPr>
              <a:t>As a Mother/Father</a:t>
            </a:r>
          </a:p>
          <a:p>
            <a:r>
              <a:rPr lang="en-US" sz="2600" b="1" dirty="0">
                <a:solidFill>
                  <a:schemeClr val="bg1"/>
                </a:solidFill>
                <a:latin typeface="Bodoni MT" panose="02070603080606020203" pitchFamily="18" charset="77"/>
              </a:rPr>
              <a:t>As a Grandmother/Grandfather</a:t>
            </a:r>
          </a:p>
          <a:p>
            <a:endParaRPr lang="en-US" sz="2600" b="1" dirty="0">
              <a:solidFill>
                <a:schemeClr val="bg1"/>
              </a:solidFill>
              <a:latin typeface="Bodoni MT" panose="02070603080606020203" pitchFamily="18" charset="77"/>
            </a:endParaRPr>
          </a:p>
          <a:p>
            <a:r>
              <a:rPr lang="en-US" sz="2600" b="1" dirty="0">
                <a:solidFill>
                  <a:schemeClr val="bg1"/>
                </a:solidFill>
                <a:latin typeface="Bodoni MT" panose="02070603080606020203" pitchFamily="18" charset="77"/>
              </a:rPr>
              <a:t>In school, sports, work, recreation</a:t>
            </a:r>
          </a:p>
          <a:p>
            <a:r>
              <a:rPr lang="en-US" sz="2600" b="1" dirty="0">
                <a:solidFill>
                  <a:schemeClr val="bg1"/>
                </a:solidFill>
                <a:latin typeface="Bodoni MT" panose="02070603080606020203" pitchFamily="18" charset="77"/>
              </a:rPr>
              <a:t>After disappointments, setbacks, failures, tragedies</a:t>
            </a:r>
          </a:p>
          <a:p>
            <a:r>
              <a:rPr lang="en-US" sz="2600" b="1" dirty="0">
                <a:solidFill>
                  <a:schemeClr val="bg1"/>
                </a:solidFill>
                <a:latin typeface="Bodoni MT" panose="02070603080606020203" pitchFamily="18" charset="77"/>
              </a:rPr>
              <a:t>In your spiritual life by preachers, elders, deacons, members, family/friends, examples of others.</a:t>
            </a:r>
          </a:p>
          <a:p>
            <a:r>
              <a:rPr lang="en-US" sz="2600" b="1" dirty="0">
                <a:solidFill>
                  <a:schemeClr val="bg1"/>
                </a:solidFill>
                <a:latin typeface="Bodoni MT" panose="02070603080606020203" pitchFamily="18" charset="77"/>
              </a:rPr>
              <a:t>By studying your Bible?</a:t>
            </a:r>
          </a:p>
        </p:txBody>
      </p:sp>
      <p:sp>
        <p:nvSpPr>
          <p:cNvPr id="6" name="TextBox 5">
            <a:extLst>
              <a:ext uri="{FF2B5EF4-FFF2-40B4-BE49-F238E27FC236}">
                <a16:creationId xmlns:a16="http://schemas.microsoft.com/office/drawing/2014/main" id="{9A76B396-E3A2-EBAB-2B04-D01A9809ED8B}"/>
              </a:ext>
            </a:extLst>
          </p:cNvPr>
          <p:cNvSpPr txBox="1"/>
          <p:nvPr/>
        </p:nvSpPr>
        <p:spPr>
          <a:xfrm>
            <a:off x="238539" y="3661909"/>
            <a:ext cx="4253948" cy="1384995"/>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r>
              <a:rPr lang="en-US" sz="2800" dirty="0"/>
              <a:t>Remember the impact on you by those who encouraged you. </a:t>
            </a:r>
          </a:p>
        </p:txBody>
      </p:sp>
      <p:pic>
        <p:nvPicPr>
          <p:cNvPr id="7" name="Graphic 6" descr="Old Key outline">
            <a:extLst>
              <a:ext uri="{FF2B5EF4-FFF2-40B4-BE49-F238E27FC236}">
                <a16:creationId xmlns:a16="http://schemas.microsoft.com/office/drawing/2014/main" id="{32172FF3-38FD-1D3C-D4AD-1ED96CF8EC3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596888" y="2848548"/>
            <a:ext cx="914400" cy="914400"/>
          </a:xfrm>
          <a:prstGeom prst="rect">
            <a:avLst/>
          </a:prstGeom>
        </p:spPr>
      </p:pic>
    </p:spTree>
    <p:extLst>
      <p:ext uri="{BB962C8B-B14F-4D97-AF65-F5344CB8AC3E}">
        <p14:creationId xmlns:p14="http://schemas.microsoft.com/office/powerpoint/2010/main" val="3984737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2F00A-EA57-7D8F-C746-A820C853EF5B}"/>
              </a:ext>
            </a:extLst>
          </p:cNvPr>
          <p:cNvSpPr>
            <a:spLocks noGrp="1"/>
          </p:cNvSpPr>
          <p:nvPr>
            <p:ph type="ctrTitle"/>
          </p:nvPr>
        </p:nvSpPr>
        <p:spPr>
          <a:xfrm>
            <a:off x="3622876" y="11575"/>
            <a:ext cx="7227425" cy="1152661"/>
          </a:xfrm>
        </p:spPr>
        <p:txBody>
          <a:bodyPr/>
          <a:lstStyle/>
          <a:p>
            <a:r>
              <a:rPr lang="en-US" dirty="0"/>
              <a:t>Today’s Outline</a:t>
            </a:r>
          </a:p>
        </p:txBody>
      </p:sp>
      <p:sp>
        <p:nvSpPr>
          <p:cNvPr id="3" name="Subtitle 2">
            <a:extLst>
              <a:ext uri="{FF2B5EF4-FFF2-40B4-BE49-F238E27FC236}">
                <a16:creationId xmlns:a16="http://schemas.microsoft.com/office/drawing/2014/main" id="{E5F53407-1703-38B8-3B7F-280BA7524DD4}"/>
              </a:ext>
            </a:extLst>
          </p:cNvPr>
          <p:cNvSpPr>
            <a:spLocks noGrp="1"/>
          </p:cNvSpPr>
          <p:nvPr>
            <p:ph type="subTitle" idx="1"/>
          </p:nvPr>
        </p:nvSpPr>
        <p:spPr>
          <a:xfrm>
            <a:off x="3368233" y="1164236"/>
            <a:ext cx="8413830" cy="4930815"/>
          </a:xfrm>
        </p:spPr>
        <p:txBody>
          <a:bodyPr>
            <a:normAutofit/>
          </a:bodyPr>
          <a:lstStyle/>
          <a:p>
            <a:pPr algn="l"/>
            <a:r>
              <a:rPr lang="en-US" sz="2800" dirty="0">
                <a:solidFill>
                  <a:schemeClr val="bg1"/>
                </a:solidFill>
              </a:rPr>
              <a:t>Source of Encouragement</a:t>
            </a:r>
          </a:p>
          <a:p>
            <a:pPr marL="800100" lvl="1" indent="-342900" algn="l">
              <a:buFont typeface="Arial" panose="020B0604020202020204" pitchFamily="34" charset="0"/>
              <a:buChar char="•"/>
            </a:pPr>
            <a:r>
              <a:rPr lang="en-US" sz="2400" dirty="0">
                <a:solidFill>
                  <a:schemeClr val="bg1"/>
                </a:solidFill>
              </a:rPr>
              <a:t>The Bible- not psychology books or YouTube or social media</a:t>
            </a:r>
          </a:p>
          <a:p>
            <a:pPr marL="800100" lvl="1" indent="-342900" algn="l">
              <a:buFont typeface="Arial" panose="020B0604020202020204" pitchFamily="34" charset="0"/>
              <a:buChar char="•"/>
            </a:pPr>
            <a:r>
              <a:rPr lang="en-US" sz="2400" dirty="0">
                <a:solidFill>
                  <a:schemeClr val="bg1"/>
                </a:solidFill>
              </a:rPr>
              <a:t>Created in the Image of God and Jesus is the earthly Image of God</a:t>
            </a:r>
          </a:p>
          <a:p>
            <a:pPr algn="l"/>
            <a:r>
              <a:rPr lang="en-US" sz="2800" dirty="0">
                <a:solidFill>
                  <a:schemeClr val="bg1"/>
                </a:solidFill>
              </a:rPr>
              <a:t>Who IS Barnabas –Part I</a:t>
            </a:r>
          </a:p>
          <a:p>
            <a:pPr marL="800100" lvl="1" indent="-342900" algn="l">
              <a:buFont typeface="Arial" panose="020B0604020202020204" pitchFamily="34" charset="0"/>
              <a:buChar char="•"/>
            </a:pPr>
            <a:r>
              <a:rPr lang="en-US" sz="2400" dirty="0">
                <a:solidFill>
                  <a:schemeClr val="bg1"/>
                </a:solidFill>
              </a:rPr>
              <a:t>Early Church in Jerusalem – Acts 4:32-37</a:t>
            </a:r>
          </a:p>
          <a:p>
            <a:pPr marL="800100" lvl="1" indent="-342900" algn="l">
              <a:buFont typeface="Arial" panose="020B0604020202020204" pitchFamily="34" charset="0"/>
              <a:buChar char="•"/>
            </a:pPr>
            <a:r>
              <a:rPr lang="en-US" sz="2400" dirty="0">
                <a:solidFill>
                  <a:schemeClr val="bg1"/>
                </a:solidFill>
              </a:rPr>
              <a:t>Embraced Saul Acts 9:23-31</a:t>
            </a:r>
          </a:p>
          <a:p>
            <a:pPr marL="800100" lvl="1" indent="-342900" algn="l">
              <a:buFont typeface="Arial" panose="020B0604020202020204" pitchFamily="34" charset="0"/>
              <a:buChar char="•"/>
            </a:pPr>
            <a:r>
              <a:rPr lang="en-US" sz="2400" dirty="0">
                <a:solidFill>
                  <a:schemeClr val="bg1"/>
                </a:solidFill>
              </a:rPr>
              <a:t>Trusted by Apostles and Sought out Saul-Acts 11:19-30</a:t>
            </a:r>
          </a:p>
          <a:p>
            <a:pPr marL="800100" lvl="1" indent="-342900" algn="l">
              <a:buFont typeface="Arial" panose="020B0604020202020204" pitchFamily="34" charset="0"/>
              <a:buChar char="•"/>
            </a:pPr>
            <a:endParaRPr lang="en-US" sz="2400" dirty="0">
              <a:solidFill>
                <a:schemeClr val="bg1"/>
              </a:solidFill>
            </a:endParaRPr>
          </a:p>
          <a:p>
            <a:pPr marL="800100" lvl="1" indent="-342900" algn="l">
              <a:buFont typeface="Arial" panose="020B0604020202020204" pitchFamily="34" charset="0"/>
              <a:buChar char="•"/>
            </a:pPr>
            <a:endParaRPr lang="en-US" sz="2400" dirty="0">
              <a:solidFill>
                <a:schemeClr val="bg1"/>
              </a:solidFill>
            </a:endParaRPr>
          </a:p>
          <a:p>
            <a:pPr marL="342900" indent="-342900" algn="l">
              <a:buFont typeface="Arial" panose="020B0604020202020204" pitchFamily="34" charset="0"/>
              <a:buChar char="•"/>
            </a:pPr>
            <a:endParaRPr lang="en-US" sz="2800" dirty="0">
              <a:solidFill>
                <a:schemeClr val="bg1"/>
              </a:solidFill>
            </a:endParaRPr>
          </a:p>
        </p:txBody>
      </p:sp>
    </p:spTree>
    <p:extLst>
      <p:ext uri="{BB962C8B-B14F-4D97-AF65-F5344CB8AC3E}">
        <p14:creationId xmlns:p14="http://schemas.microsoft.com/office/powerpoint/2010/main" val="4122453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8A366-E1F0-30F7-F426-09DF6A6B8EAC}"/>
              </a:ext>
            </a:extLst>
          </p:cNvPr>
          <p:cNvSpPr>
            <a:spLocks noGrp="1"/>
          </p:cNvSpPr>
          <p:nvPr>
            <p:ph type="title"/>
          </p:nvPr>
        </p:nvSpPr>
        <p:spPr>
          <a:xfrm>
            <a:off x="4962465" y="781878"/>
            <a:ext cx="6444343" cy="1854357"/>
          </a:xfrm>
        </p:spPr>
        <p:txBody>
          <a:bodyPr>
            <a:noAutofit/>
          </a:bodyPr>
          <a:lstStyle/>
          <a:p>
            <a:pPr algn="ctr"/>
            <a:r>
              <a:rPr lang="en-US" sz="5400" dirty="0"/>
              <a:t>Sources of Encouragement</a:t>
            </a:r>
          </a:p>
        </p:txBody>
      </p:sp>
    </p:spTree>
    <p:extLst>
      <p:ext uri="{BB962C8B-B14F-4D97-AF65-F5344CB8AC3E}">
        <p14:creationId xmlns:p14="http://schemas.microsoft.com/office/powerpoint/2010/main" val="1106515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7B8A1-7107-2AEE-162B-2527338077BC}"/>
              </a:ext>
            </a:extLst>
          </p:cNvPr>
          <p:cNvSpPr>
            <a:spLocks noGrp="1"/>
          </p:cNvSpPr>
          <p:nvPr>
            <p:ph type="title"/>
          </p:nvPr>
        </p:nvSpPr>
        <p:spPr>
          <a:xfrm>
            <a:off x="4352865" y="365125"/>
            <a:ext cx="6444343" cy="614589"/>
          </a:xfrm>
        </p:spPr>
        <p:txBody>
          <a:bodyPr>
            <a:noAutofit/>
          </a:bodyPr>
          <a:lstStyle/>
          <a:p>
            <a:pPr algn="ctr"/>
            <a:r>
              <a:rPr lang="en-US" sz="4400" dirty="0"/>
              <a:t>In the Beginning</a:t>
            </a:r>
          </a:p>
        </p:txBody>
      </p:sp>
      <p:sp>
        <p:nvSpPr>
          <p:cNvPr id="4" name="Content Placeholder 2">
            <a:extLst>
              <a:ext uri="{FF2B5EF4-FFF2-40B4-BE49-F238E27FC236}">
                <a16:creationId xmlns:a16="http://schemas.microsoft.com/office/drawing/2014/main" id="{D08FB08D-AE00-1219-3C3F-564DC2488FDC}"/>
              </a:ext>
            </a:extLst>
          </p:cNvPr>
          <p:cNvSpPr>
            <a:spLocks noGrp="1"/>
          </p:cNvSpPr>
          <p:nvPr>
            <p:ph idx="1"/>
          </p:nvPr>
        </p:nvSpPr>
        <p:spPr>
          <a:xfrm>
            <a:off x="3180522" y="1164771"/>
            <a:ext cx="8173278" cy="5328104"/>
          </a:xfrm>
        </p:spPr>
        <p:txBody>
          <a:bodyPr>
            <a:noAutofit/>
          </a:bodyPr>
          <a:lstStyle/>
          <a:p>
            <a:r>
              <a:rPr lang="en-US" sz="3200" dirty="0">
                <a:solidFill>
                  <a:schemeClr val="bg1"/>
                </a:solidFill>
              </a:rPr>
              <a:t>Gen Genesis 1:26 Then God said, "Let Us make man in Our image, </a:t>
            </a:r>
            <a:r>
              <a:rPr lang="en-US" sz="3200" u="sng" dirty="0">
                <a:solidFill>
                  <a:schemeClr val="bg1"/>
                </a:solidFill>
              </a:rPr>
              <a:t>according to Our likeness</a:t>
            </a:r>
            <a:r>
              <a:rPr lang="en-US" sz="3200" dirty="0">
                <a:solidFill>
                  <a:schemeClr val="bg1"/>
                </a:solidFill>
              </a:rPr>
              <a:t>; let them have dominion over the fish of the sea, over the birds of the air, and over the cattle, over all the earth and over every creeping thing that creeps on the earth." 27 So God created man </a:t>
            </a:r>
            <a:r>
              <a:rPr lang="en-US" sz="3200" u="sng" dirty="0">
                <a:solidFill>
                  <a:schemeClr val="bg1"/>
                </a:solidFill>
              </a:rPr>
              <a:t>in His </a:t>
            </a:r>
            <a:r>
              <a:rPr lang="en-US" sz="3200" i="1" u="sng" dirty="0">
                <a:solidFill>
                  <a:schemeClr val="bg1"/>
                </a:solidFill>
              </a:rPr>
              <a:t>own</a:t>
            </a:r>
            <a:r>
              <a:rPr lang="en-US" sz="3200" u="sng" dirty="0">
                <a:solidFill>
                  <a:schemeClr val="bg1"/>
                </a:solidFill>
              </a:rPr>
              <a:t> image</a:t>
            </a:r>
            <a:r>
              <a:rPr lang="en-US" sz="3200" dirty="0">
                <a:solidFill>
                  <a:schemeClr val="bg1"/>
                </a:solidFill>
              </a:rPr>
              <a:t>; </a:t>
            </a:r>
            <a:r>
              <a:rPr lang="en-US" sz="3200" u="sng" dirty="0">
                <a:solidFill>
                  <a:schemeClr val="bg1"/>
                </a:solidFill>
              </a:rPr>
              <a:t>in the image of God He created him</a:t>
            </a:r>
            <a:r>
              <a:rPr lang="en-US" sz="3200" dirty="0">
                <a:solidFill>
                  <a:schemeClr val="bg1"/>
                </a:solidFill>
              </a:rPr>
              <a:t>; male and female He created them.</a:t>
            </a:r>
          </a:p>
          <a:p>
            <a:endParaRPr lang="en-US" sz="3200" dirty="0">
              <a:solidFill>
                <a:schemeClr val="bg1"/>
              </a:solidFill>
            </a:endParaRPr>
          </a:p>
          <a:p>
            <a:r>
              <a:rPr lang="en-US" sz="3200" dirty="0">
                <a:solidFill>
                  <a:schemeClr val="bg1"/>
                </a:solidFill>
              </a:rPr>
              <a:t>Gen 2:18 And the LORD God said, "</a:t>
            </a:r>
            <a:r>
              <a:rPr lang="en-US" sz="3200" i="1" dirty="0">
                <a:solidFill>
                  <a:schemeClr val="bg1"/>
                </a:solidFill>
              </a:rPr>
              <a:t>It is</a:t>
            </a:r>
            <a:r>
              <a:rPr lang="en-US" sz="3200" dirty="0">
                <a:solidFill>
                  <a:schemeClr val="bg1"/>
                </a:solidFill>
              </a:rPr>
              <a:t> not good that man should be alone; </a:t>
            </a:r>
            <a:r>
              <a:rPr lang="en-US" sz="3200" u="sng" dirty="0">
                <a:solidFill>
                  <a:schemeClr val="bg1"/>
                </a:solidFill>
              </a:rPr>
              <a:t>I will make him a helper comparable to him.</a:t>
            </a:r>
            <a:r>
              <a:rPr lang="en-US" sz="3200" dirty="0">
                <a:solidFill>
                  <a:schemeClr val="bg1"/>
                </a:solidFill>
              </a:rPr>
              <a:t>"</a:t>
            </a:r>
          </a:p>
          <a:p>
            <a:endParaRPr lang="en-US" sz="3200" dirty="0"/>
          </a:p>
        </p:txBody>
      </p:sp>
      <p:sp>
        <p:nvSpPr>
          <p:cNvPr id="5" name="TextBox 4">
            <a:extLst>
              <a:ext uri="{FF2B5EF4-FFF2-40B4-BE49-F238E27FC236}">
                <a16:creationId xmlns:a16="http://schemas.microsoft.com/office/drawing/2014/main" id="{09B0C53E-3007-3CC6-DEC9-447F58A7F646}"/>
              </a:ext>
            </a:extLst>
          </p:cNvPr>
          <p:cNvSpPr txBox="1"/>
          <p:nvPr/>
        </p:nvSpPr>
        <p:spPr>
          <a:xfrm>
            <a:off x="238539" y="3072348"/>
            <a:ext cx="2941983" cy="3785652"/>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pPr marL="342900" indent="-342900">
              <a:buFont typeface="Courier New" panose="02070309020205020404" pitchFamily="49" charset="0"/>
              <a:buChar char="o"/>
            </a:pPr>
            <a:r>
              <a:rPr lang="en-US" sz="2000" dirty="0"/>
              <a:t>We are made in the Image of God</a:t>
            </a:r>
          </a:p>
          <a:p>
            <a:pPr marL="342900" indent="-342900">
              <a:buFont typeface="Courier New" panose="02070309020205020404" pitchFamily="49" charset="0"/>
              <a:buChar char="o"/>
            </a:pPr>
            <a:r>
              <a:rPr lang="en-US" sz="2000" dirty="0"/>
              <a:t>We should be Confident in God’s overwatch of our souls and minds</a:t>
            </a:r>
          </a:p>
          <a:p>
            <a:pPr marL="342900" indent="-342900">
              <a:buFont typeface="Courier New" panose="02070309020205020404" pitchFamily="49" charset="0"/>
              <a:buChar char="o"/>
            </a:pPr>
            <a:r>
              <a:rPr lang="en-US" sz="2000" dirty="0"/>
              <a:t>He gives us His word to strengthen and encourage us.</a:t>
            </a:r>
          </a:p>
          <a:p>
            <a:pPr marL="342900" indent="-342900">
              <a:buFont typeface="Courier New" panose="02070309020205020404" pitchFamily="49" charset="0"/>
              <a:buChar char="o"/>
            </a:pPr>
            <a:r>
              <a:rPr lang="en-US" sz="2000" dirty="0"/>
              <a:t>He will not ever fail us-only we can do that</a:t>
            </a:r>
          </a:p>
        </p:txBody>
      </p:sp>
      <p:pic>
        <p:nvPicPr>
          <p:cNvPr id="6" name="Graphic 5" descr="Old Key outline">
            <a:extLst>
              <a:ext uri="{FF2B5EF4-FFF2-40B4-BE49-F238E27FC236}">
                <a16:creationId xmlns:a16="http://schemas.microsoft.com/office/drawing/2014/main" id="{A31D0BC1-0830-739A-6B5F-5CBE85B55E7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252332" y="2325324"/>
            <a:ext cx="914400" cy="914400"/>
          </a:xfrm>
          <a:prstGeom prst="rect">
            <a:avLst/>
          </a:prstGeom>
        </p:spPr>
      </p:pic>
    </p:spTree>
    <p:extLst>
      <p:ext uri="{BB962C8B-B14F-4D97-AF65-F5344CB8AC3E}">
        <p14:creationId xmlns:p14="http://schemas.microsoft.com/office/powerpoint/2010/main" val="450796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5D80A-FA1F-EA87-5735-4C3D5E59E463}"/>
              </a:ext>
            </a:extLst>
          </p:cNvPr>
          <p:cNvSpPr>
            <a:spLocks noGrp="1"/>
          </p:cNvSpPr>
          <p:nvPr>
            <p:ph type="title"/>
          </p:nvPr>
        </p:nvSpPr>
        <p:spPr>
          <a:xfrm>
            <a:off x="4187688" y="365125"/>
            <a:ext cx="7166112" cy="614589"/>
          </a:xfrm>
        </p:spPr>
        <p:txBody>
          <a:bodyPr>
            <a:noAutofit/>
          </a:bodyPr>
          <a:lstStyle/>
          <a:p>
            <a:r>
              <a:rPr lang="en-US" sz="4400" dirty="0"/>
              <a:t>Throughout the Old Testament</a:t>
            </a:r>
          </a:p>
        </p:txBody>
      </p:sp>
      <p:sp>
        <p:nvSpPr>
          <p:cNvPr id="3" name="Content Placeholder 2">
            <a:extLst>
              <a:ext uri="{FF2B5EF4-FFF2-40B4-BE49-F238E27FC236}">
                <a16:creationId xmlns:a16="http://schemas.microsoft.com/office/drawing/2014/main" id="{31B52AF5-7F5C-87F3-A5D0-0E5670041CFF}"/>
              </a:ext>
            </a:extLst>
          </p:cNvPr>
          <p:cNvSpPr>
            <a:spLocks noGrp="1"/>
          </p:cNvSpPr>
          <p:nvPr>
            <p:ph idx="1"/>
          </p:nvPr>
        </p:nvSpPr>
        <p:spPr>
          <a:xfrm>
            <a:off x="3882887" y="1164771"/>
            <a:ext cx="7765774" cy="4994276"/>
          </a:xfrm>
        </p:spPr>
        <p:txBody>
          <a:bodyPr/>
          <a:lstStyle/>
          <a:p>
            <a:r>
              <a:rPr lang="en-US" dirty="0">
                <a:solidFill>
                  <a:schemeClr val="bg1"/>
                </a:solidFill>
              </a:rPr>
              <a:t>Moses – Deu 1:38, 3:28 encourages Joshua</a:t>
            </a:r>
          </a:p>
          <a:p>
            <a:r>
              <a:rPr lang="en-US" dirty="0">
                <a:solidFill>
                  <a:schemeClr val="bg1"/>
                </a:solidFill>
              </a:rPr>
              <a:t>Hezekiah – 2 Chr 18:12 encourages Levites</a:t>
            </a:r>
          </a:p>
          <a:p>
            <a:r>
              <a:rPr lang="en-US" dirty="0">
                <a:solidFill>
                  <a:schemeClr val="bg1"/>
                </a:solidFill>
              </a:rPr>
              <a:t>Johnathan-1 Sam 23:16</a:t>
            </a:r>
          </a:p>
          <a:p>
            <a:r>
              <a:rPr lang="en-US" dirty="0">
                <a:solidFill>
                  <a:schemeClr val="bg1"/>
                </a:solidFill>
              </a:rPr>
              <a:t>David-1 Sam 30:6Psalmist 119:28 strengthen me according to Your Word</a:t>
            </a:r>
          </a:p>
          <a:p>
            <a:r>
              <a:rPr lang="en-US" dirty="0">
                <a:solidFill>
                  <a:schemeClr val="bg1"/>
                </a:solidFill>
              </a:rPr>
              <a:t>Many Others</a:t>
            </a:r>
          </a:p>
          <a:p>
            <a:pPr lvl="1"/>
            <a:r>
              <a:rPr lang="en-US" dirty="0">
                <a:solidFill>
                  <a:schemeClr val="bg1"/>
                </a:solidFill>
              </a:rPr>
              <a:t>Neamiah</a:t>
            </a:r>
          </a:p>
          <a:p>
            <a:pPr lvl="1"/>
            <a:r>
              <a:rPr lang="en-US" dirty="0">
                <a:solidFill>
                  <a:schemeClr val="bg1"/>
                </a:solidFill>
              </a:rPr>
              <a:t>Deborah</a:t>
            </a:r>
          </a:p>
          <a:p>
            <a:pPr lvl="1"/>
            <a:r>
              <a:rPr lang="en-US" dirty="0">
                <a:solidFill>
                  <a:schemeClr val="bg1"/>
                </a:solidFill>
              </a:rPr>
              <a:t>Elijah</a:t>
            </a:r>
          </a:p>
          <a:p>
            <a:pPr lvl="1"/>
            <a:r>
              <a:rPr lang="en-US" dirty="0">
                <a:solidFill>
                  <a:schemeClr val="bg1"/>
                </a:solidFill>
              </a:rPr>
              <a:t>Elisha</a:t>
            </a:r>
          </a:p>
          <a:p>
            <a:endParaRPr lang="en-US" dirty="0">
              <a:solidFill>
                <a:schemeClr val="bg1"/>
              </a:solidFill>
            </a:endParaRPr>
          </a:p>
        </p:txBody>
      </p:sp>
      <p:sp>
        <p:nvSpPr>
          <p:cNvPr id="4" name="TextBox 3">
            <a:extLst>
              <a:ext uri="{FF2B5EF4-FFF2-40B4-BE49-F238E27FC236}">
                <a16:creationId xmlns:a16="http://schemas.microsoft.com/office/drawing/2014/main" id="{4BA44F57-BF6F-3240-38F2-D8E4C3A69A3F}"/>
              </a:ext>
            </a:extLst>
          </p:cNvPr>
          <p:cNvSpPr txBox="1"/>
          <p:nvPr/>
        </p:nvSpPr>
        <p:spPr>
          <a:xfrm>
            <a:off x="238539" y="3661909"/>
            <a:ext cx="3644348" cy="2554545"/>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pPr marL="342900" indent="-342900">
              <a:buFont typeface="Courier New" panose="02070309020205020404" pitchFamily="49" charset="0"/>
              <a:buChar char="o"/>
            </a:pPr>
            <a:r>
              <a:rPr lang="en-US" sz="2000" dirty="0"/>
              <a:t>WE have the encouragement of the Patriarchs and those who stood firm for God’s righteousness</a:t>
            </a:r>
          </a:p>
          <a:p>
            <a:pPr marL="342900" indent="-342900">
              <a:buFont typeface="Courier New" panose="02070309020205020404" pitchFamily="49" charset="0"/>
              <a:buChar char="o"/>
            </a:pPr>
            <a:r>
              <a:rPr lang="en-US" sz="2000" dirty="0"/>
              <a:t>So many examples of Encouragement throughout the Old Testament</a:t>
            </a:r>
          </a:p>
        </p:txBody>
      </p:sp>
      <p:pic>
        <p:nvPicPr>
          <p:cNvPr id="5" name="Graphic 4" descr="Old Key outline">
            <a:extLst>
              <a:ext uri="{FF2B5EF4-FFF2-40B4-BE49-F238E27FC236}">
                <a16:creationId xmlns:a16="http://schemas.microsoft.com/office/drawing/2014/main" id="{9AE6D9CE-716E-7403-A449-5BD71728BF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596888" y="2848548"/>
            <a:ext cx="914400" cy="914400"/>
          </a:xfrm>
          <a:prstGeom prst="rect">
            <a:avLst/>
          </a:prstGeom>
        </p:spPr>
      </p:pic>
    </p:spTree>
    <p:extLst>
      <p:ext uri="{BB962C8B-B14F-4D97-AF65-F5344CB8AC3E}">
        <p14:creationId xmlns:p14="http://schemas.microsoft.com/office/powerpoint/2010/main" val="162504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7C1D9-E313-6BBF-87AC-4DA7C7CE6A32}"/>
              </a:ext>
            </a:extLst>
          </p:cNvPr>
          <p:cNvSpPr>
            <a:spLocks noGrp="1"/>
          </p:cNvSpPr>
          <p:nvPr>
            <p:ph type="title"/>
          </p:nvPr>
        </p:nvSpPr>
        <p:spPr/>
        <p:txBody>
          <a:bodyPr>
            <a:noAutofit/>
          </a:bodyPr>
          <a:lstStyle/>
          <a:p>
            <a:pPr algn="ctr"/>
            <a:r>
              <a:rPr lang="en-US" sz="4400" dirty="0"/>
              <a:t>Jesus’ Examples</a:t>
            </a:r>
          </a:p>
        </p:txBody>
      </p:sp>
      <p:sp>
        <p:nvSpPr>
          <p:cNvPr id="3" name="Content Placeholder 2">
            <a:extLst>
              <a:ext uri="{FF2B5EF4-FFF2-40B4-BE49-F238E27FC236}">
                <a16:creationId xmlns:a16="http://schemas.microsoft.com/office/drawing/2014/main" id="{ED97E99D-1DF6-8A7C-2059-753827B8F885}"/>
              </a:ext>
            </a:extLst>
          </p:cNvPr>
          <p:cNvSpPr>
            <a:spLocks noGrp="1"/>
          </p:cNvSpPr>
          <p:nvPr>
            <p:ph idx="1"/>
          </p:nvPr>
        </p:nvSpPr>
        <p:spPr>
          <a:xfrm>
            <a:off x="3716287" y="1257537"/>
            <a:ext cx="7637511" cy="4994276"/>
          </a:xfrm>
        </p:spPr>
        <p:txBody>
          <a:bodyPr>
            <a:normAutofit lnSpcReduction="10000"/>
          </a:bodyPr>
          <a:lstStyle/>
          <a:p>
            <a:r>
              <a:rPr lang="en-US" dirty="0">
                <a:solidFill>
                  <a:schemeClr val="bg1"/>
                </a:solidFill>
              </a:rPr>
              <a:t>His Compassion for all</a:t>
            </a:r>
          </a:p>
          <a:p>
            <a:r>
              <a:rPr lang="en-US" dirty="0">
                <a:solidFill>
                  <a:schemeClr val="bg1"/>
                </a:solidFill>
              </a:rPr>
              <a:t>	Lost, poor, sick, blind, lepers, suffering demons, death of loved ones, plight of the downtrodden, the weary….</a:t>
            </a:r>
          </a:p>
          <a:p>
            <a:endParaRPr lang="en-US" dirty="0">
              <a:solidFill>
                <a:schemeClr val="bg1"/>
              </a:solidFill>
            </a:endParaRPr>
          </a:p>
          <a:p>
            <a:r>
              <a:rPr lang="en-US" dirty="0">
                <a:solidFill>
                  <a:schemeClr val="bg1"/>
                </a:solidFill>
              </a:rPr>
              <a:t>And His compassion was manifested by action; </a:t>
            </a:r>
          </a:p>
          <a:p>
            <a:r>
              <a:rPr lang="en-US" dirty="0">
                <a:solidFill>
                  <a:schemeClr val="bg1"/>
                </a:solidFill>
              </a:rPr>
              <a:t>	He Healed the sick, gave sight to the blind, provided for the poor, comforted the weary and suffering, raised the dead, cast out demons.</a:t>
            </a:r>
          </a:p>
          <a:p>
            <a:endParaRPr lang="en-US" dirty="0">
              <a:solidFill>
                <a:schemeClr val="bg1"/>
              </a:solidFill>
            </a:endParaRPr>
          </a:p>
          <a:p>
            <a:r>
              <a:rPr lang="en-US" dirty="0">
                <a:solidFill>
                  <a:schemeClr val="bg1"/>
                </a:solidFill>
              </a:rPr>
              <a:t>Mt 14:14; 20:34; Mk 9:22,Lk 7:13,</a:t>
            </a:r>
          </a:p>
        </p:txBody>
      </p:sp>
      <p:sp>
        <p:nvSpPr>
          <p:cNvPr id="4" name="TextBox 3">
            <a:extLst>
              <a:ext uri="{FF2B5EF4-FFF2-40B4-BE49-F238E27FC236}">
                <a16:creationId xmlns:a16="http://schemas.microsoft.com/office/drawing/2014/main" id="{38A1625D-D651-22F8-3F39-4778B938312D}"/>
              </a:ext>
            </a:extLst>
          </p:cNvPr>
          <p:cNvSpPr txBox="1"/>
          <p:nvPr/>
        </p:nvSpPr>
        <p:spPr>
          <a:xfrm>
            <a:off x="238539" y="3661908"/>
            <a:ext cx="3233866" cy="1631216"/>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pPr marL="342900" indent="-342900">
              <a:buFont typeface="Arial" panose="020B0604020202020204" pitchFamily="34" charset="0"/>
              <a:buChar char="•"/>
            </a:pPr>
            <a:r>
              <a:rPr lang="en-US" sz="2000" dirty="0"/>
              <a:t>Jesus’ example in the NT can give us strength every moment</a:t>
            </a:r>
          </a:p>
          <a:p>
            <a:pPr marL="342900" indent="-342900">
              <a:buFont typeface="Arial" panose="020B0604020202020204" pitchFamily="34" charset="0"/>
              <a:buChar char="•"/>
            </a:pPr>
            <a:r>
              <a:rPr lang="en-US" sz="2000" dirty="0"/>
              <a:t>Prepare ourselves in His words</a:t>
            </a:r>
          </a:p>
        </p:txBody>
      </p:sp>
      <p:pic>
        <p:nvPicPr>
          <p:cNvPr id="5" name="Graphic 4" descr="Old Key outline">
            <a:extLst>
              <a:ext uri="{FF2B5EF4-FFF2-40B4-BE49-F238E27FC236}">
                <a16:creationId xmlns:a16="http://schemas.microsoft.com/office/drawing/2014/main" id="{8A292219-24C1-AFA4-AA2C-D3F9AED3C24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596888" y="2848548"/>
            <a:ext cx="914400" cy="914400"/>
          </a:xfrm>
          <a:prstGeom prst="rect">
            <a:avLst/>
          </a:prstGeom>
        </p:spPr>
      </p:pic>
    </p:spTree>
    <p:extLst>
      <p:ext uri="{BB962C8B-B14F-4D97-AF65-F5344CB8AC3E}">
        <p14:creationId xmlns:p14="http://schemas.microsoft.com/office/powerpoint/2010/main" val="2346402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C8B6-96EB-AC44-03BD-5A5032D42963}"/>
              </a:ext>
            </a:extLst>
          </p:cNvPr>
          <p:cNvSpPr>
            <a:spLocks noGrp="1"/>
          </p:cNvSpPr>
          <p:nvPr>
            <p:ph type="title"/>
          </p:nvPr>
        </p:nvSpPr>
        <p:spPr>
          <a:xfrm>
            <a:off x="4445630" y="391658"/>
            <a:ext cx="6444343" cy="614589"/>
          </a:xfrm>
        </p:spPr>
        <p:txBody>
          <a:bodyPr>
            <a:noAutofit/>
          </a:bodyPr>
          <a:lstStyle/>
          <a:p>
            <a:pPr algn="ctr"/>
            <a:r>
              <a:rPr lang="en-US" sz="4400" dirty="0"/>
              <a:t>Throughout the NT</a:t>
            </a:r>
          </a:p>
        </p:txBody>
      </p:sp>
      <p:sp>
        <p:nvSpPr>
          <p:cNvPr id="3" name="Content Placeholder 2">
            <a:extLst>
              <a:ext uri="{FF2B5EF4-FFF2-40B4-BE49-F238E27FC236}">
                <a16:creationId xmlns:a16="http://schemas.microsoft.com/office/drawing/2014/main" id="{678191E7-EE57-FD32-B04F-344ECBE07884}"/>
              </a:ext>
            </a:extLst>
          </p:cNvPr>
          <p:cNvSpPr>
            <a:spLocks noGrp="1"/>
          </p:cNvSpPr>
          <p:nvPr>
            <p:ph idx="1"/>
          </p:nvPr>
        </p:nvSpPr>
        <p:spPr>
          <a:xfrm>
            <a:off x="3754894" y="1164771"/>
            <a:ext cx="8097078" cy="4994276"/>
          </a:xfrm>
        </p:spPr>
        <p:txBody>
          <a:bodyPr/>
          <a:lstStyle/>
          <a:p>
            <a:r>
              <a:rPr lang="en-US" dirty="0">
                <a:solidFill>
                  <a:schemeClr val="bg1"/>
                </a:solidFill>
              </a:rPr>
              <a:t>Rom 14:9   Therefore let us pursue the things </a:t>
            </a:r>
            <a:r>
              <a:rPr lang="en-US" i="1" dirty="0">
                <a:solidFill>
                  <a:schemeClr val="bg1"/>
                </a:solidFill>
              </a:rPr>
              <a:t>which make</a:t>
            </a:r>
            <a:r>
              <a:rPr lang="en-US" dirty="0">
                <a:solidFill>
                  <a:schemeClr val="bg1"/>
                </a:solidFill>
              </a:rPr>
              <a:t> for peace and the things by which one may edify another. </a:t>
            </a:r>
          </a:p>
          <a:p>
            <a:endParaRPr lang="en-US" dirty="0">
              <a:solidFill>
                <a:schemeClr val="bg1"/>
              </a:solidFill>
            </a:endParaRPr>
          </a:p>
          <a:p>
            <a:r>
              <a:rPr lang="en-US" dirty="0">
                <a:solidFill>
                  <a:schemeClr val="bg1"/>
                </a:solidFill>
              </a:rPr>
              <a:t>Eph 4:12 ..for the edifying of the body of Christ, </a:t>
            </a:r>
          </a:p>
          <a:p>
            <a:endParaRPr lang="en-US" dirty="0">
              <a:solidFill>
                <a:schemeClr val="bg1"/>
              </a:solidFill>
            </a:endParaRPr>
          </a:p>
          <a:p>
            <a:r>
              <a:rPr lang="en-US" dirty="0">
                <a:solidFill>
                  <a:schemeClr val="bg1"/>
                </a:solidFill>
              </a:rPr>
              <a:t>1 Thes 5:11 Therefore comfort each other and edify one another, just as you also are doing </a:t>
            </a:r>
          </a:p>
        </p:txBody>
      </p:sp>
      <p:sp>
        <p:nvSpPr>
          <p:cNvPr id="4" name="TextBox 3">
            <a:extLst>
              <a:ext uri="{FF2B5EF4-FFF2-40B4-BE49-F238E27FC236}">
                <a16:creationId xmlns:a16="http://schemas.microsoft.com/office/drawing/2014/main" id="{F9FA24A9-2925-F5F6-F9BD-7B4CE32F3C1E}"/>
              </a:ext>
            </a:extLst>
          </p:cNvPr>
          <p:cNvSpPr txBox="1"/>
          <p:nvPr/>
        </p:nvSpPr>
        <p:spPr>
          <a:xfrm>
            <a:off x="238539" y="3661909"/>
            <a:ext cx="3094970" cy="3046988"/>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pPr marL="342900" indent="-342900">
              <a:buFont typeface="Courier New" panose="02070309020205020404" pitchFamily="49" charset="0"/>
              <a:buChar char="o"/>
            </a:pPr>
            <a:r>
              <a:rPr lang="en-US" sz="2400" dirty="0"/>
              <a:t>The New Testament is full of encouraging examples that can build our faith</a:t>
            </a:r>
          </a:p>
          <a:p>
            <a:pPr marL="342900" indent="-342900">
              <a:buFont typeface="Courier New" panose="02070309020205020404" pitchFamily="49" charset="0"/>
              <a:buChar char="o"/>
            </a:pPr>
            <a:r>
              <a:rPr lang="en-US" sz="2400" dirty="0"/>
              <a:t>May we be an encourager every day of our life!</a:t>
            </a:r>
          </a:p>
        </p:txBody>
      </p:sp>
      <p:pic>
        <p:nvPicPr>
          <p:cNvPr id="5" name="Graphic 4" descr="Old Key outline">
            <a:extLst>
              <a:ext uri="{FF2B5EF4-FFF2-40B4-BE49-F238E27FC236}">
                <a16:creationId xmlns:a16="http://schemas.microsoft.com/office/drawing/2014/main" id="{5E95E5E1-633C-13F7-AF79-D479E4CD4B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596888" y="2848548"/>
            <a:ext cx="914400" cy="914400"/>
          </a:xfrm>
          <a:prstGeom prst="rect">
            <a:avLst/>
          </a:prstGeom>
        </p:spPr>
      </p:pic>
    </p:spTree>
    <p:extLst>
      <p:ext uri="{BB962C8B-B14F-4D97-AF65-F5344CB8AC3E}">
        <p14:creationId xmlns:p14="http://schemas.microsoft.com/office/powerpoint/2010/main" val="3178564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2A81A4-4B2D-20DF-F56B-EE60E4C0CC53}"/>
              </a:ext>
            </a:extLst>
          </p:cNvPr>
          <p:cNvSpPr>
            <a:spLocks noGrp="1"/>
          </p:cNvSpPr>
          <p:nvPr>
            <p:ph type="title"/>
          </p:nvPr>
        </p:nvSpPr>
        <p:spPr>
          <a:xfrm>
            <a:off x="5068482" y="2193925"/>
            <a:ext cx="6444343" cy="614589"/>
          </a:xfrm>
        </p:spPr>
        <p:txBody>
          <a:bodyPr>
            <a:noAutofit/>
          </a:bodyPr>
          <a:lstStyle/>
          <a:p>
            <a:pPr algn="ctr"/>
            <a:r>
              <a:rPr lang="en-US" sz="5400" dirty="0"/>
              <a:t>Barnabas</a:t>
            </a:r>
          </a:p>
        </p:txBody>
      </p:sp>
    </p:spTree>
    <p:extLst>
      <p:ext uri="{BB962C8B-B14F-4D97-AF65-F5344CB8AC3E}">
        <p14:creationId xmlns:p14="http://schemas.microsoft.com/office/powerpoint/2010/main" val="1613687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A68A55-05B9-C587-5A8F-6DA1004B3203}"/>
              </a:ext>
            </a:extLst>
          </p:cNvPr>
          <p:cNvSpPr>
            <a:spLocks noGrp="1"/>
          </p:cNvSpPr>
          <p:nvPr>
            <p:ph type="title"/>
          </p:nvPr>
        </p:nvSpPr>
        <p:spPr>
          <a:xfrm>
            <a:off x="3646025" y="480349"/>
            <a:ext cx="6863788" cy="1348451"/>
          </a:xfrm>
        </p:spPr>
        <p:txBody>
          <a:bodyPr>
            <a:normAutofit fontScale="90000"/>
          </a:bodyPr>
          <a:lstStyle/>
          <a:p>
            <a:pPr algn="ctr"/>
            <a:r>
              <a:rPr lang="en-US" dirty="0">
                <a:solidFill>
                  <a:srgbClr val="F8D088"/>
                </a:solidFill>
              </a:rPr>
              <a:t>Barnabas</a:t>
            </a:r>
            <a:br>
              <a:rPr lang="en-US" dirty="0">
                <a:solidFill>
                  <a:srgbClr val="F8D088"/>
                </a:solidFill>
              </a:rPr>
            </a:br>
            <a:endParaRPr lang="en-US" dirty="0"/>
          </a:p>
        </p:txBody>
      </p:sp>
      <p:sp>
        <p:nvSpPr>
          <p:cNvPr id="5" name="Text Placeholder 4">
            <a:extLst>
              <a:ext uri="{FF2B5EF4-FFF2-40B4-BE49-F238E27FC236}">
                <a16:creationId xmlns:a16="http://schemas.microsoft.com/office/drawing/2014/main" id="{0226315D-9795-2873-2F4D-8F468930C3CE}"/>
              </a:ext>
            </a:extLst>
          </p:cNvPr>
          <p:cNvSpPr>
            <a:spLocks noGrp="1"/>
          </p:cNvSpPr>
          <p:nvPr>
            <p:ph type="body" idx="1"/>
          </p:nvPr>
        </p:nvSpPr>
        <p:spPr>
          <a:xfrm>
            <a:off x="831850" y="2916821"/>
            <a:ext cx="10515600" cy="3460830"/>
          </a:xfrm>
        </p:spPr>
        <p:txBody>
          <a:bodyPr>
            <a:normAutofit/>
          </a:bodyPr>
          <a:lstStyle/>
          <a:p>
            <a:r>
              <a:rPr lang="en-US" sz="3600" b="0" dirty="0">
                <a:solidFill>
                  <a:schemeClr val="bg1"/>
                </a:solidFill>
              </a:rPr>
              <a:t>Who IS he?</a:t>
            </a:r>
          </a:p>
          <a:p>
            <a:r>
              <a:rPr lang="en-US" sz="3600" b="0" dirty="0">
                <a:solidFill>
                  <a:schemeClr val="bg1"/>
                </a:solidFill>
              </a:rPr>
              <a:t>Where/When did he come into the NT?</a:t>
            </a:r>
          </a:p>
          <a:p>
            <a:r>
              <a:rPr lang="en-US" sz="3600" b="0" dirty="0">
                <a:solidFill>
                  <a:schemeClr val="bg1"/>
                </a:solidFill>
              </a:rPr>
              <a:t>What IS his character?</a:t>
            </a:r>
          </a:p>
          <a:p>
            <a:r>
              <a:rPr lang="en-US" sz="3600" b="0" dirty="0">
                <a:solidFill>
                  <a:schemeClr val="bg1"/>
                </a:solidFill>
              </a:rPr>
              <a:t>Where did Barnabus get his traits his character?</a:t>
            </a:r>
          </a:p>
        </p:txBody>
      </p:sp>
    </p:spTree>
    <p:extLst>
      <p:ext uri="{BB962C8B-B14F-4D97-AF65-F5344CB8AC3E}">
        <p14:creationId xmlns:p14="http://schemas.microsoft.com/office/powerpoint/2010/main" val="4251451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EFCFD-8C00-4542-D2FC-64ED47515583}"/>
              </a:ext>
            </a:extLst>
          </p:cNvPr>
          <p:cNvSpPr>
            <a:spLocks noGrp="1"/>
          </p:cNvSpPr>
          <p:nvPr>
            <p:ph type="title"/>
          </p:nvPr>
        </p:nvSpPr>
        <p:spPr>
          <a:xfrm>
            <a:off x="3889038" y="418134"/>
            <a:ext cx="6444343" cy="614589"/>
          </a:xfrm>
        </p:spPr>
        <p:txBody>
          <a:bodyPr>
            <a:noAutofit/>
          </a:bodyPr>
          <a:lstStyle/>
          <a:p>
            <a:pPr algn="ctr"/>
            <a:r>
              <a:rPr lang="en-US" sz="4800" dirty="0"/>
              <a:t>Who IS Barnabas?</a:t>
            </a:r>
          </a:p>
        </p:txBody>
      </p:sp>
      <p:sp>
        <p:nvSpPr>
          <p:cNvPr id="3" name="Content Placeholder 2">
            <a:extLst>
              <a:ext uri="{FF2B5EF4-FFF2-40B4-BE49-F238E27FC236}">
                <a16:creationId xmlns:a16="http://schemas.microsoft.com/office/drawing/2014/main" id="{6E4730BF-0B1C-87FB-03F5-53E0D7E808DE}"/>
              </a:ext>
            </a:extLst>
          </p:cNvPr>
          <p:cNvSpPr>
            <a:spLocks noGrp="1"/>
          </p:cNvSpPr>
          <p:nvPr>
            <p:ph idx="1"/>
          </p:nvPr>
        </p:nvSpPr>
        <p:spPr>
          <a:xfrm>
            <a:off x="574876" y="1192192"/>
            <a:ext cx="11042248" cy="5457463"/>
          </a:xfrm>
        </p:spPr>
        <p:txBody>
          <a:bodyPr>
            <a:noAutofit/>
          </a:bodyPr>
          <a:lstStyle/>
          <a:p>
            <a:pPr algn="ctr">
              <a:lnSpc>
                <a:spcPct val="100000"/>
              </a:lnSpc>
              <a:spcBef>
                <a:spcPts val="400"/>
              </a:spcBef>
            </a:pPr>
            <a:r>
              <a:rPr lang="en-US" dirty="0">
                <a:solidFill>
                  <a:schemeClr val="bg1"/>
                </a:solidFill>
              </a:rPr>
              <a:t>Act 4:32-37</a:t>
            </a:r>
          </a:p>
          <a:p>
            <a:pPr>
              <a:lnSpc>
                <a:spcPct val="100000"/>
              </a:lnSpc>
              <a:spcBef>
                <a:spcPts val="400"/>
              </a:spcBef>
            </a:pPr>
            <a:r>
              <a:rPr lang="en-US" dirty="0">
                <a:solidFill>
                  <a:schemeClr val="bg1"/>
                </a:solidFill>
              </a:rPr>
              <a:t>32 Now the multitude of those who believed were of one heart and one soul; neither did anyone say that any of the things he possessed was his own, but they had all things in common. 33 And with great power the apostles gave witness to the resurrection of the Lord Jesus. And great grace was upon them all. 34 Nor was there anyone among them who lacked; for all who were possessors of lands or houses sold them, and brought the proceeds of the things that were sold, 35 and laid </a:t>
            </a:r>
            <a:r>
              <a:rPr lang="en-US" i="1" dirty="0">
                <a:solidFill>
                  <a:schemeClr val="bg1"/>
                </a:solidFill>
              </a:rPr>
              <a:t>them</a:t>
            </a:r>
            <a:r>
              <a:rPr lang="en-US" dirty="0">
                <a:solidFill>
                  <a:schemeClr val="bg1"/>
                </a:solidFill>
              </a:rPr>
              <a:t> at the apostles' feet; and they distributed to each as anyone had need. 36 And </a:t>
            </a:r>
            <a:r>
              <a:rPr lang="en-US" dirty="0">
                <a:solidFill>
                  <a:srgbClr val="D8A048"/>
                </a:solidFill>
              </a:rPr>
              <a:t>Joses</a:t>
            </a:r>
            <a:r>
              <a:rPr lang="en-US" dirty="0">
                <a:solidFill>
                  <a:schemeClr val="bg1"/>
                </a:solidFill>
              </a:rPr>
              <a:t>, who was also named </a:t>
            </a:r>
            <a:r>
              <a:rPr lang="en-US" dirty="0">
                <a:solidFill>
                  <a:srgbClr val="D8A048"/>
                </a:solidFill>
              </a:rPr>
              <a:t>Barnabas by the apostle</a:t>
            </a:r>
            <a:r>
              <a:rPr lang="en-US" dirty="0">
                <a:solidFill>
                  <a:schemeClr val="bg1"/>
                </a:solidFill>
              </a:rPr>
              <a:t>s (which is translated </a:t>
            </a:r>
            <a:r>
              <a:rPr lang="en-US" dirty="0">
                <a:solidFill>
                  <a:srgbClr val="D8A048"/>
                </a:solidFill>
              </a:rPr>
              <a:t>Son of Encouragement</a:t>
            </a:r>
            <a:r>
              <a:rPr lang="en-US" dirty="0">
                <a:solidFill>
                  <a:schemeClr val="bg1"/>
                </a:solidFill>
              </a:rPr>
              <a:t>), a </a:t>
            </a:r>
            <a:r>
              <a:rPr lang="en-US" dirty="0">
                <a:solidFill>
                  <a:srgbClr val="D8A048"/>
                </a:solidFill>
              </a:rPr>
              <a:t>Levite</a:t>
            </a:r>
            <a:r>
              <a:rPr lang="en-US" dirty="0">
                <a:solidFill>
                  <a:schemeClr val="bg1"/>
                </a:solidFill>
              </a:rPr>
              <a:t> of the country of </a:t>
            </a:r>
            <a:r>
              <a:rPr lang="en-US" dirty="0">
                <a:solidFill>
                  <a:srgbClr val="D8A048"/>
                </a:solidFill>
              </a:rPr>
              <a:t>Cyprus</a:t>
            </a:r>
            <a:r>
              <a:rPr lang="en-US" dirty="0">
                <a:solidFill>
                  <a:schemeClr val="bg1"/>
                </a:solidFill>
              </a:rPr>
              <a:t>, 37 </a:t>
            </a:r>
            <a:r>
              <a:rPr lang="en-US" dirty="0">
                <a:solidFill>
                  <a:srgbClr val="D8A048"/>
                </a:solidFill>
              </a:rPr>
              <a:t>having land</a:t>
            </a:r>
            <a:r>
              <a:rPr lang="en-US" dirty="0">
                <a:solidFill>
                  <a:schemeClr val="bg1"/>
                </a:solidFill>
              </a:rPr>
              <a:t>, </a:t>
            </a:r>
            <a:r>
              <a:rPr lang="en-US" dirty="0">
                <a:solidFill>
                  <a:srgbClr val="D8A048"/>
                </a:solidFill>
              </a:rPr>
              <a:t>sold</a:t>
            </a:r>
            <a:r>
              <a:rPr lang="en-US" dirty="0">
                <a:solidFill>
                  <a:schemeClr val="bg1"/>
                </a:solidFill>
              </a:rPr>
              <a:t> </a:t>
            </a:r>
            <a:r>
              <a:rPr lang="en-US" i="1" dirty="0">
                <a:solidFill>
                  <a:schemeClr val="bg1"/>
                </a:solidFill>
              </a:rPr>
              <a:t>it,</a:t>
            </a:r>
            <a:r>
              <a:rPr lang="en-US" dirty="0">
                <a:solidFill>
                  <a:schemeClr val="bg1"/>
                </a:solidFill>
              </a:rPr>
              <a:t> and </a:t>
            </a:r>
            <a:r>
              <a:rPr lang="en-US" dirty="0">
                <a:solidFill>
                  <a:srgbClr val="D8A048"/>
                </a:solidFill>
              </a:rPr>
              <a:t>brought the money </a:t>
            </a:r>
            <a:r>
              <a:rPr lang="en-US" dirty="0">
                <a:solidFill>
                  <a:schemeClr val="bg1"/>
                </a:solidFill>
              </a:rPr>
              <a:t>and laid </a:t>
            </a:r>
            <a:r>
              <a:rPr lang="en-US" i="1" dirty="0">
                <a:solidFill>
                  <a:schemeClr val="bg1"/>
                </a:solidFill>
              </a:rPr>
              <a:t>it</a:t>
            </a:r>
            <a:r>
              <a:rPr lang="en-US" dirty="0">
                <a:solidFill>
                  <a:schemeClr val="bg1"/>
                </a:solidFill>
              </a:rPr>
              <a:t> at </a:t>
            </a:r>
            <a:r>
              <a:rPr lang="en-US" dirty="0">
                <a:solidFill>
                  <a:srgbClr val="D8A048"/>
                </a:solidFill>
              </a:rPr>
              <a:t>the apostles' feet</a:t>
            </a:r>
            <a:r>
              <a:rPr lang="en-US" dirty="0">
                <a:solidFill>
                  <a:schemeClr val="bg1"/>
                </a:solidFill>
              </a:rPr>
              <a:t>.</a:t>
            </a:r>
          </a:p>
          <a:p>
            <a:pPr>
              <a:lnSpc>
                <a:spcPct val="100000"/>
              </a:lnSpc>
              <a:spcBef>
                <a:spcPts val="400"/>
              </a:spcBef>
            </a:pPr>
            <a:endParaRPr lang="en-US" dirty="0">
              <a:solidFill>
                <a:schemeClr val="bg1"/>
              </a:solidFill>
            </a:endParaRPr>
          </a:p>
        </p:txBody>
      </p:sp>
    </p:spTree>
    <p:extLst>
      <p:ext uri="{BB962C8B-B14F-4D97-AF65-F5344CB8AC3E}">
        <p14:creationId xmlns:p14="http://schemas.microsoft.com/office/powerpoint/2010/main" val="2049369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6DB1D-8A0D-6E68-17EC-988A70AB84AF}"/>
              </a:ext>
            </a:extLst>
          </p:cNvPr>
          <p:cNvSpPr>
            <a:spLocks noGrp="1"/>
          </p:cNvSpPr>
          <p:nvPr>
            <p:ph type="title"/>
          </p:nvPr>
        </p:nvSpPr>
        <p:spPr>
          <a:xfrm>
            <a:off x="3432314" y="365125"/>
            <a:ext cx="8396342" cy="614589"/>
          </a:xfrm>
        </p:spPr>
        <p:txBody>
          <a:bodyPr>
            <a:noAutofit/>
          </a:bodyPr>
          <a:lstStyle/>
          <a:p>
            <a:r>
              <a:rPr lang="en-US" sz="4400" b="1" dirty="0"/>
              <a:t>Acts 4:32-37 Barnabas First Mentioned</a:t>
            </a:r>
          </a:p>
        </p:txBody>
      </p:sp>
      <p:sp>
        <p:nvSpPr>
          <p:cNvPr id="3" name="Content Placeholder 2">
            <a:extLst>
              <a:ext uri="{FF2B5EF4-FFF2-40B4-BE49-F238E27FC236}">
                <a16:creationId xmlns:a16="http://schemas.microsoft.com/office/drawing/2014/main" id="{9D19BA8A-AB90-3DE8-22AE-31B76778FCA8}"/>
              </a:ext>
            </a:extLst>
          </p:cNvPr>
          <p:cNvSpPr>
            <a:spLocks noGrp="1"/>
          </p:cNvSpPr>
          <p:nvPr>
            <p:ph idx="1"/>
          </p:nvPr>
        </p:nvSpPr>
        <p:spPr>
          <a:xfrm>
            <a:off x="4212011" y="1151518"/>
            <a:ext cx="7881689" cy="5201305"/>
          </a:xfrm>
        </p:spPr>
        <p:txBody>
          <a:bodyPr>
            <a:normAutofit lnSpcReduction="10000"/>
          </a:bodyPr>
          <a:lstStyle/>
          <a:p>
            <a:pPr marL="457200" indent="-457200">
              <a:buFont typeface="Arial" panose="020B0604020202020204" pitchFamily="34" charset="0"/>
              <a:buChar char="•"/>
            </a:pPr>
            <a:r>
              <a:rPr lang="en-US" dirty="0">
                <a:solidFill>
                  <a:schemeClr val="bg1"/>
                </a:solidFill>
              </a:rPr>
              <a:t>Was He one of those who believed at Pentecost?</a:t>
            </a:r>
          </a:p>
          <a:p>
            <a:pPr marL="457200" indent="-457200">
              <a:buFont typeface="Arial" panose="020B0604020202020204" pitchFamily="34" charset="0"/>
              <a:buChar char="•"/>
            </a:pPr>
            <a:r>
              <a:rPr lang="en-US" dirty="0">
                <a:solidFill>
                  <a:schemeClr val="bg1"/>
                </a:solidFill>
              </a:rPr>
              <a:t>All did not consider their possessions as their own</a:t>
            </a:r>
          </a:p>
          <a:p>
            <a:pPr marL="457200" indent="-457200">
              <a:buFont typeface="Arial" panose="020B0604020202020204" pitchFamily="34" charset="0"/>
              <a:buChar char="•"/>
            </a:pPr>
            <a:r>
              <a:rPr lang="en-US" dirty="0">
                <a:solidFill>
                  <a:schemeClr val="bg1"/>
                </a:solidFill>
              </a:rPr>
              <a:t>They had ALL things in common</a:t>
            </a:r>
          </a:p>
          <a:p>
            <a:pPr marL="457200" indent="-457200">
              <a:buFont typeface="Arial" panose="020B0604020202020204" pitchFamily="34" charset="0"/>
              <a:buChar char="•"/>
            </a:pPr>
            <a:r>
              <a:rPr lang="en-US" dirty="0">
                <a:solidFill>
                  <a:schemeClr val="bg1"/>
                </a:solidFill>
              </a:rPr>
              <a:t>None of them lacked</a:t>
            </a:r>
          </a:p>
          <a:p>
            <a:pPr marL="457200" indent="-457200">
              <a:buFont typeface="Arial" panose="020B0604020202020204" pitchFamily="34" charset="0"/>
              <a:buChar char="•"/>
            </a:pPr>
            <a:r>
              <a:rPr lang="en-US" dirty="0">
                <a:solidFill>
                  <a:schemeClr val="bg1"/>
                </a:solidFill>
              </a:rPr>
              <a:t>They sold their possessions and laid them at the apostles’ feet</a:t>
            </a:r>
          </a:p>
          <a:p>
            <a:pPr marL="457200" indent="-457200">
              <a:buFont typeface="Arial" panose="020B0604020202020204" pitchFamily="34" charset="0"/>
              <a:buChar char="•"/>
            </a:pPr>
            <a:r>
              <a:rPr lang="en-US" dirty="0">
                <a:solidFill>
                  <a:schemeClr val="bg1"/>
                </a:solidFill>
              </a:rPr>
              <a:t>Joses was his name</a:t>
            </a:r>
          </a:p>
          <a:p>
            <a:pPr marL="457200" indent="-457200">
              <a:buFont typeface="Arial" panose="020B0604020202020204" pitchFamily="34" charset="0"/>
              <a:buChar char="•"/>
            </a:pPr>
            <a:r>
              <a:rPr lang="en-US" dirty="0">
                <a:solidFill>
                  <a:schemeClr val="bg1"/>
                </a:solidFill>
              </a:rPr>
              <a:t>The apostles gave him the name Barnabas</a:t>
            </a:r>
          </a:p>
          <a:p>
            <a:r>
              <a:rPr lang="en-US" dirty="0">
                <a:solidFill>
                  <a:schemeClr val="bg1"/>
                </a:solidFill>
              </a:rPr>
              <a:t>	Translated –Son of encouragement</a:t>
            </a:r>
          </a:p>
          <a:p>
            <a:pPr marL="457200" indent="-457200">
              <a:buFont typeface="Arial" panose="020B0604020202020204" pitchFamily="34" charset="0"/>
              <a:buChar char="•"/>
            </a:pPr>
            <a:r>
              <a:rPr lang="en-US" dirty="0">
                <a:solidFill>
                  <a:schemeClr val="bg1"/>
                </a:solidFill>
              </a:rPr>
              <a:t>A Levite </a:t>
            </a:r>
          </a:p>
          <a:p>
            <a:pPr marL="457200" indent="-457200">
              <a:buFont typeface="Arial" panose="020B0604020202020204" pitchFamily="34" charset="0"/>
              <a:buChar char="•"/>
            </a:pPr>
            <a:r>
              <a:rPr lang="en-US" dirty="0">
                <a:solidFill>
                  <a:schemeClr val="bg1"/>
                </a:solidFill>
              </a:rPr>
              <a:t>Of the country of Cyprus</a:t>
            </a:r>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00BB87C1-ABB4-B435-D06C-5FC09EC9F10A}"/>
              </a:ext>
            </a:extLst>
          </p:cNvPr>
          <p:cNvSpPr txBox="1"/>
          <p:nvPr/>
        </p:nvSpPr>
        <p:spPr>
          <a:xfrm>
            <a:off x="251791" y="3752170"/>
            <a:ext cx="3843131" cy="2862322"/>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pPr marL="285750" indent="-285750">
              <a:buFont typeface="Courier New" panose="02070309020205020404" pitchFamily="49" charset="0"/>
              <a:buChar char="o"/>
            </a:pPr>
            <a:r>
              <a:rPr lang="en-US" sz="2000" dirty="0"/>
              <a:t>This was the first days/weeks after Pentecost</a:t>
            </a:r>
          </a:p>
          <a:p>
            <a:pPr marL="285750" indent="-285750">
              <a:buFont typeface="Courier New" panose="02070309020205020404" pitchFamily="49" charset="0"/>
              <a:buChar char="o"/>
            </a:pPr>
            <a:r>
              <a:rPr lang="en-US" sz="2000" dirty="0"/>
              <a:t>Why did the apostles give Joses the name Barnabas?</a:t>
            </a:r>
          </a:p>
          <a:p>
            <a:r>
              <a:rPr lang="en-US" sz="2000" dirty="0"/>
              <a:t>	His Actions?</a:t>
            </a:r>
          </a:p>
          <a:p>
            <a:pPr marL="285750" indent="-285750">
              <a:buFont typeface="Courier New" panose="02070309020205020404" pitchFamily="49" charset="0"/>
              <a:buChar char="o"/>
            </a:pPr>
            <a:r>
              <a:rPr lang="en-US" sz="2000" dirty="0"/>
              <a:t>Note he was a Levite!</a:t>
            </a:r>
          </a:p>
          <a:p>
            <a:pPr marL="285750" indent="-285750">
              <a:buFont typeface="Courier New" panose="02070309020205020404" pitchFamily="49" charset="0"/>
              <a:buChar char="o"/>
            </a:pPr>
            <a:r>
              <a:rPr lang="en-US" sz="2000" dirty="0"/>
              <a:t>He was from Cyprus</a:t>
            </a:r>
          </a:p>
          <a:p>
            <a:pPr marL="285750" indent="-285750">
              <a:buFont typeface="Courier New" panose="02070309020205020404" pitchFamily="49" charset="0"/>
              <a:buChar char="o"/>
            </a:pPr>
            <a:r>
              <a:rPr lang="en-US" sz="2000" dirty="0"/>
              <a:t>Apostles named him Barnabas</a:t>
            </a:r>
          </a:p>
          <a:p>
            <a:pPr marL="285750" indent="-285750">
              <a:buFont typeface="Courier New" panose="02070309020205020404" pitchFamily="49" charset="0"/>
              <a:buChar char="o"/>
            </a:pPr>
            <a:r>
              <a:rPr lang="en-US" sz="2000" dirty="0"/>
              <a:t>He gave of his property</a:t>
            </a:r>
          </a:p>
        </p:txBody>
      </p:sp>
      <p:pic>
        <p:nvPicPr>
          <p:cNvPr id="6" name="Graphic 5" descr="Old Key outline">
            <a:extLst>
              <a:ext uri="{FF2B5EF4-FFF2-40B4-BE49-F238E27FC236}">
                <a16:creationId xmlns:a16="http://schemas.microsoft.com/office/drawing/2014/main" id="{3C7E0BE0-E2BB-363B-572F-44A0797B92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384852" y="2837770"/>
            <a:ext cx="914400" cy="914400"/>
          </a:xfrm>
          <a:prstGeom prst="rect">
            <a:avLst/>
          </a:prstGeom>
        </p:spPr>
      </p:pic>
    </p:spTree>
    <p:extLst>
      <p:ext uri="{BB962C8B-B14F-4D97-AF65-F5344CB8AC3E}">
        <p14:creationId xmlns:p14="http://schemas.microsoft.com/office/powerpoint/2010/main" val="1992221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61425-FF96-867D-F53A-428FDB4AD0A2}"/>
              </a:ext>
            </a:extLst>
          </p:cNvPr>
          <p:cNvSpPr>
            <a:spLocks noGrp="1"/>
          </p:cNvSpPr>
          <p:nvPr>
            <p:ph type="title"/>
          </p:nvPr>
        </p:nvSpPr>
        <p:spPr>
          <a:xfrm>
            <a:off x="4373218" y="1"/>
            <a:ext cx="7315199" cy="979714"/>
          </a:xfrm>
        </p:spPr>
        <p:txBody>
          <a:bodyPr>
            <a:noAutofit/>
          </a:bodyPr>
          <a:lstStyle/>
          <a:p>
            <a:pPr algn="ctr"/>
            <a:r>
              <a:rPr lang="en-US" sz="4400" dirty="0">
                <a:solidFill>
                  <a:srgbClr val="F8D088"/>
                </a:solidFill>
              </a:rPr>
              <a:t>Acts 9:23-31</a:t>
            </a:r>
            <a:r>
              <a:rPr lang="en-US" sz="4400" dirty="0">
                <a:solidFill>
                  <a:schemeClr val="bg1"/>
                </a:solidFill>
              </a:rPr>
              <a:t> </a:t>
            </a:r>
            <a:r>
              <a:rPr lang="en-US" sz="4400" dirty="0"/>
              <a:t>Embraced Paul</a:t>
            </a:r>
          </a:p>
        </p:txBody>
      </p:sp>
      <p:sp>
        <p:nvSpPr>
          <p:cNvPr id="3" name="Content Placeholder 2">
            <a:extLst>
              <a:ext uri="{FF2B5EF4-FFF2-40B4-BE49-F238E27FC236}">
                <a16:creationId xmlns:a16="http://schemas.microsoft.com/office/drawing/2014/main" id="{16698F03-A98D-21FE-6920-A4BA98786C92}"/>
              </a:ext>
            </a:extLst>
          </p:cNvPr>
          <p:cNvSpPr>
            <a:spLocks noGrp="1"/>
          </p:cNvSpPr>
          <p:nvPr>
            <p:ph idx="1"/>
          </p:nvPr>
        </p:nvSpPr>
        <p:spPr>
          <a:xfrm>
            <a:off x="4373218" y="1164771"/>
            <a:ext cx="7659756" cy="4994276"/>
          </a:xfrm>
        </p:spPr>
        <p:txBody>
          <a:bodyPr/>
          <a:lstStyle/>
          <a:p>
            <a:r>
              <a:rPr lang="en-US" dirty="0">
                <a:solidFill>
                  <a:schemeClr val="bg1"/>
                </a:solidFill>
              </a:rPr>
              <a:t>Jews plotted to kill Saul in Damascus</a:t>
            </a:r>
          </a:p>
          <a:p>
            <a:r>
              <a:rPr lang="en-US" dirty="0">
                <a:solidFill>
                  <a:schemeClr val="bg1"/>
                </a:solidFill>
              </a:rPr>
              <a:t>Disciples took Saul to Jerusalem</a:t>
            </a:r>
          </a:p>
          <a:p>
            <a:r>
              <a:rPr lang="en-US" dirty="0">
                <a:solidFill>
                  <a:schemeClr val="bg1"/>
                </a:solidFill>
              </a:rPr>
              <a:t>Apostles and Disciples were afraid</a:t>
            </a:r>
          </a:p>
          <a:p>
            <a:r>
              <a:rPr lang="en-US" dirty="0">
                <a:solidFill>
                  <a:schemeClr val="bg1"/>
                </a:solidFill>
              </a:rPr>
              <a:t>Barnabas took him and </a:t>
            </a:r>
            <a:r>
              <a:rPr lang="en-US" dirty="0" err="1">
                <a:solidFill>
                  <a:schemeClr val="bg1"/>
                </a:solidFill>
              </a:rPr>
              <a:t>broght</a:t>
            </a:r>
            <a:r>
              <a:rPr lang="en-US" dirty="0">
                <a:solidFill>
                  <a:schemeClr val="bg1"/>
                </a:solidFill>
              </a:rPr>
              <a:t> him to the Apostles</a:t>
            </a:r>
          </a:p>
          <a:p>
            <a:r>
              <a:rPr lang="en-US" dirty="0">
                <a:solidFill>
                  <a:schemeClr val="bg1"/>
                </a:solidFill>
              </a:rPr>
              <a:t>Declared Sauls conversion and Preaching</a:t>
            </a:r>
            <a:endParaRPr lang="en-US" dirty="0"/>
          </a:p>
        </p:txBody>
      </p:sp>
      <p:sp>
        <p:nvSpPr>
          <p:cNvPr id="4" name="TextBox 3">
            <a:extLst>
              <a:ext uri="{FF2B5EF4-FFF2-40B4-BE49-F238E27FC236}">
                <a16:creationId xmlns:a16="http://schemas.microsoft.com/office/drawing/2014/main" id="{6D723B74-F598-B94A-3C48-D25EB7877179}"/>
              </a:ext>
            </a:extLst>
          </p:cNvPr>
          <p:cNvSpPr txBox="1"/>
          <p:nvPr/>
        </p:nvSpPr>
        <p:spPr>
          <a:xfrm>
            <a:off x="159026" y="3661909"/>
            <a:ext cx="3935896" cy="2862322"/>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r>
              <a:rPr lang="en-US" sz="2000" dirty="0"/>
              <a:t>Character of Barnabas</a:t>
            </a:r>
          </a:p>
          <a:p>
            <a:pPr marL="742950" lvl="1" indent="-285750">
              <a:buFont typeface="Courier New" panose="02070309020205020404" pitchFamily="49" charset="0"/>
              <a:buChar char="o"/>
            </a:pPr>
            <a:r>
              <a:rPr lang="en-US" sz="2000" dirty="0"/>
              <a:t>Bold-Took Saul to Apostles</a:t>
            </a:r>
          </a:p>
          <a:p>
            <a:pPr marL="742950" lvl="1" indent="-285750">
              <a:buFont typeface="Courier New" panose="02070309020205020404" pitchFamily="49" charset="0"/>
              <a:buChar char="o"/>
            </a:pPr>
            <a:r>
              <a:rPr lang="en-US" sz="2000" dirty="0"/>
              <a:t>Vocal-Stood up for Saul the persecutor of Christians</a:t>
            </a:r>
          </a:p>
          <a:p>
            <a:pPr marL="742950" lvl="1" indent="-285750">
              <a:buFont typeface="Courier New" panose="02070309020205020404" pitchFamily="49" charset="0"/>
              <a:buChar char="o"/>
            </a:pPr>
            <a:r>
              <a:rPr lang="en-US" sz="2000" dirty="0"/>
              <a:t>Convinced Apostles to accept Saul</a:t>
            </a:r>
          </a:p>
          <a:p>
            <a:pPr marL="742950" lvl="1" indent="-285750">
              <a:buFont typeface="Courier New" panose="02070309020205020404" pitchFamily="49" charset="0"/>
              <a:buChar char="o"/>
            </a:pPr>
            <a:r>
              <a:rPr lang="en-US" sz="2000" dirty="0"/>
              <a:t>Churches at Tarsus, Galilee and Samaria were edified</a:t>
            </a:r>
          </a:p>
          <a:p>
            <a:r>
              <a:rPr lang="en-US" sz="2000" dirty="0"/>
              <a:t>Because Barnabus stood up</a:t>
            </a:r>
          </a:p>
        </p:txBody>
      </p:sp>
      <p:pic>
        <p:nvPicPr>
          <p:cNvPr id="5" name="Graphic 4" descr="Old Key outline">
            <a:extLst>
              <a:ext uri="{FF2B5EF4-FFF2-40B4-BE49-F238E27FC236}">
                <a16:creationId xmlns:a16="http://schemas.microsoft.com/office/drawing/2014/main" id="{C25192FE-7F14-E965-63FC-F2CCF987A8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384852" y="2837770"/>
            <a:ext cx="914400" cy="914400"/>
          </a:xfrm>
          <a:prstGeom prst="rect">
            <a:avLst/>
          </a:prstGeom>
        </p:spPr>
      </p:pic>
    </p:spTree>
    <p:extLst>
      <p:ext uri="{BB962C8B-B14F-4D97-AF65-F5344CB8AC3E}">
        <p14:creationId xmlns:p14="http://schemas.microsoft.com/office/powerpoint/2010/main" val="941295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F6EE-1F1F-76E5-A994-732021E10794}"/>
              </a:ext>
            </a:extLst>
          </p:cNvPr>
          <p:cNvSpPr>
            <a:spLocks noGrp="1"/>
          </p:cNvSpPr>
          <p:nvPr>
            <p:ph type="title"/>
          </p:nvPr>
        </p:nvSpPr>
        <p:spPr>
          <a:xfrm>
            <a:off x="4267200" y="333769"/>
            <a:ext cx="7566992" cy="979714"/>
          </a:xfrm>
        </p:spPr>
        <p:txBody>
          <a:bodyPr>
            <a:noAutofit/>
          </a:bodyPr>
          <a:lstStyle/>
          <a:p>
            <a:pPr algn="ctr"/>
            <a:r>
              <a:rPr lang="en-US" sz="4400" dirty="0">
                <a:solidFill>
                  <a:srgbClr val="F8D088"/>
                </a:solidFill>
              </a:rPr>
              <a:t>Acts 11:19-30 Encouraged church at Antioch</a:t>
            </a:r>
          </a:p>
        </p:txBody>
      </p:sp>
      <p:sp>
        <p:nvSpPr>
          <p:cNvPr id="3" name="Content Placeholder 2">
            <a:extLst>
              <a:ext uri="{FF2B5EF4-FFF2-40B4-BE49-F238E27FC236}">
                <a16:creationId xmlns:a16="http://schemas.microsoft.com/office/drawing/2014/main" id="{10CDE16A-2E1D-D05C-11C8-AD3699DF0A82}"/>
              </a:ext>
            </a:extLst>
          </p:cNvPr>
          <p:cNvSpPr>
            <a:spLocks noGrp="1"/>
          </p:cNvSpPr>
          <p:nvPr>
            <p:ph idx="1"/>
          </p:nvPr>
        </p:nvSpPr>
        <p:spPr>
          <a:xfrm>
            <a:off x="5995662" y="1455087"/>
            <a:ext cx="5344886" cy="4994276"/>
          </a:xfrm>
        </p:spPr>
        <p:txBody>
          <a:bodyPr/>
          <a:lstStyle/>
          <a:p>
            <a:r>
              <a:rPr lang="en-US" dirty="0">
                <a:solidFill>
                  <a:schemeClr val="bg1"/>
                </a:solidFill>
              </a:rPr>
              <a:t>Some Disciples fled Jerusalem</a:t>
            </a:r>
          </a:p>
          <a:p>
            <a:r>
              <a:rPr lang="en-US" dirty="0">
                <a:solidFill>
                  <a:schemeClr val="bg1"/>
                </a:solidFill>
              </a:rPr>
              <a:t>Preached the Lord Jesus in Phoenicia, Cyprus, and Antioch</a:t>
            </a:r>
          </a:p>
          <a:p>
            <a:r>
              <a:rPr lang="en-US" dirty="0">
                <a:solidFill>
                  <a:schemeClr val="bg1"/>
                </a:solidFill>
              </a:rPr>
              <a:t>Preached to Hellenists in Antioch</a:t>
            </a:r>
          </a:p>
          <a:p>
            <a:r>
              <a:rPr lang="en-US" dirty="0">
                <a:solidFill>
                  <a:schemeClr val="bg1"/>
                </a:solidFill>
              </a:rPr>
              <a:t>Great number believed and turned to the Lord</a:t>
            </a:r>
          </a:p>
          <a:p>
            <a:r>
              <a:rPr lang="en-US" dirty="0">
                <a:solidFill>
                  <a:schemeClr val="bg1"/>
                </a:solidFill>
              </a:rPr>
              <a:t>Church of Jerusalem sent Barnabas to Antioch</a:t>
            </a:r>
          </a:p>
          <a:p>
            <a:r>
              <a:rPr lang="en-US" dirty="0">
                <a:solidFill>
                  <a:schemeClr val="bg1"/>
                </a:solidFill>
              </a:rPr>
              <a:t>Barnabas encouraged the church</a:t>
            </a:r>
          </a:p>
        </p:txBody>
      </p:sp>
      <p:sp>
        <p:nvSpPr>
          <p:cNvPr id="4" name="TextBox 3">
            <a:extLst>
              <a:ext uri="{FF2B5EF4-FFF2-40B4-BE49-F238E27FC236}">
                <a16:creationId xmlns:a16="http://schemas.microsoft.com/office/drawing/2014/main" id="{21B12D97-06CF-F014-561B-06E2A644C8DA}"/>
              </a:ext>
            </a:extLst>
          </p:cNvPr>
          <p:cNvSpPr txBox="1"/>
          <p:nvPr/>
        </p:nvSpPr>
        <p:spPr>
          <a:xfrm>
            <a:off x="238539" y="3661909"/>
            <a:ext cx="4253948" cy="2862322"/>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r>
              <a:rPr lang="en-US" sz="2000" dirty="0"/>
              <a:t>Character of Barnabas</a:t>
            </a:r>
          </a:p>
          <a:p>
            <a:pPr marL="285750" indent="-285750">
              <a:buFont typeface="Courier New" panose="02070309020205020404" pitchFamily="49" charset="0"/>
              <a:buChar char="o"/>
            </a:pPr>
            <a:r>
              <a:rPr lang="en-US" sz="2000" dirty="0"/>
              <a:t>Trusted by apostles</a:t>
            </a:r>
          </a:p>
          <a:p>
            <a:pPr marL="285750" indent="-285750">
              <a:buFont typeface="Courier New" panose="02070309020205020404" pitchFamily="49" charset="0"/>
              <a:buChar char="o"/>
            </a:pPr>
            <a:r>
              <a:rPr lang="en-US" sz="2000" dirty="0"/>
              <a:t>Boldly taught the truth in face of persecution</a:t>
            </a:r>
          </a:p>
          <a:p>
            <a:pPr marL="285750" indent="-285750">
              <a:buFont typeface="Courier New" panose="02070309020205020404" pitchFamily="49" charset="0"/>
              <a:buChar char="o"/>
            </a:pPr>
            <a:r>
              <a:rPr lang="en-US" sz="2000" dirty="0"/>
              <a:t>Encouraged church at Antioch</a:t>
            </a:r>
          </a:p>
          <a:p>
            <a:pPr marL="285750" indent="-285750">
              <a:buFont typeface="Courier New" panose="02070309020205020404" pitchFamily="49" charset="0"/>
              <a:buChar char="o"/>
            </a:pPr>
            <a:r>
              <a:rPr lang="en-US" sz="2000" dirty="0"/>
              <a:t>A good Man Full of the Holy Spirit and Faith</a:t>
            </a:r>
          </a:p>
          <a:p>
            <a:pPr marL="285750" indent="-285750">
              <a:buFont typeface="Courier New" panose="02070309020205020404" pitchFamily="49" charset="0"/>
              <a:buChar char="o"/>
            </a:pPr>
            <a:r>
              <a:rPr lang="en-US" sz="2000" dirty="0"/>
              <a:t>Left to seek Saul</a:t>
            </a:r>
          </a:p>
          <a:p>
            <a:pPr marL="285750" indent="-285750">
              <a:buFont typeface="Courier New" panose="02070309020205020404" pitchFamily="49" charset="0"/>
              <a:buChar char="o"/>
            </a:pPr>
            <a:r>
              <a:rPr lang="en-US" sz="2000" dirty="0"/>
              <a:t>Spent 1 year in Antioch with Saul </a:t>
            </a:r>
          </a:p>
        </p:txBody>
      </p:sp>
      <p:pic>
        <p:nvPicPr>
          <p:cNvPr id="5" name="Graphic 4" descr="Old Key outline">
            <a:extLst>
              <a:ext uri="{FF2B5EF4-FFF2-40B4-BE49-F238E27FC236}">
                <a16:creationId xmlns:a16="http://schemas.microsoft.com/office/drawing/2014/main" id="{3849CD4C-EA84-143F-4E53-47CEE82C851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596888" y="2848548"/>
            <a:ext cx="914400" cy="914400"/>
          </a:xfrm>
          <a:prstGeom prst="rect">
            <a:avLst/>
          </a:prstGeom>
        </p:spPr>
      </p:pic>
    </p:spTree>
    <p:extLst>
      <p:ext uri="{BB962C8B-B14F-4D97-AF65-F5344CB8AC3E}">
        <p14:creationId xmlns:p14="http://schemas.microsoft.com/office/powerpoint/2010/main" val="3590886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7F3D3-C1C8-B603-00A3-1B82D9F73EDE}"/>
              </a:ext>
            </a:extLst>
          </p:cNvPr>
          <p:cNvSpPr>
            <a:spLocks noGrp="1"/>
          </p:cNvSpPr>
          <p:nvPr>
            <p:ph type="title"/>
          </p:nvPr>
        </p:nvSpPr>
        <p:spPr>
          <a:xfrm>
            <a:off x="2233914" y="341975"/>
            <a:ext cx="9606023" cy="614589"/>
          </a:xfrm>
        </p:spPr>
        <p:txBody>
          <a:bodyPr>
            <a:normAutofit fontScale="90000"/>
          </a:bodyPr>
          <a:lstStyle/>
          <a:p>
            <a:r>
              <a:rPr lang="en-US" dirty="0"/>
              <a:t>In case you’re Wondering what Barnabas looks like?</a:t>
            </a:r>
          </a:p>
        </p:txBody>
      </p:sp>
      <p:pic>
        <p:nvPicPr>
          <p:cNvPr id="5" name="Picture 4">
            <a:extLst>
              <a:ext uri="{FF2B5EF4-FFF2-40B4-BE49-F238E27FC236}">
                <a16:creationId xmlns:a16="http://schemas.microsoft.com/office/drawing/2014/main" id="{7B2006B2-7847-A851-E087-6CE2C936F51C}"/>
              </a:ext>
            </a:extLst>
          </p:cNvPr>
          <p:cNvPicPr>
            <a:picLocks noChangeAspect="1"/>
          </p:cNvPicPr>
          <p:nvPr/>
        </p:nvPicPr>
        <p:blipFill>
          <a:blip r:embed="rId2"/>
          <a:stretch>
            <a:fillRect/>
          </a:stretch>
        </p:blipFill>
        <p:spPr>
          <a:xfrm>
            <a:off x="3511826" y="1004047"/>
            <a:ext cx="4019033" cy="5339365"/>
          </a:xfrm>
          <a:prstGeom prst="rect">
            <a:avLst/>
          </a:prstGeom>
        </p:spPr>
      </p:pic>
      <p:pic>
        <p:nvPicPr>
          <p:cNvPr id="7" name="Picture 6">
            <a:extLst>
              <a:ext uri="{FF2B5EF4-FFF2-40B4-BE49-F238E27FC236}">
                <a16:creationId xmlns:a16="http://schemas.microsoft.com/office/drawing/2014/main" id="{77617B85-9A80-0566-210D-BB8C1E88D74C}"/>
              </a:ext>
            </a:extLst>
          </p:cNvPr>
          <p:cNvPicPr>
            <a:picLocks noChangeAspect="1"/>
          </p:cNvPicPr>
          <p:nvPr/>
        </p:nvPicPr>
        <p:blipFill>
          <a:blip r:embed="rId3"/>
          <a:stretch>
            <a:fillRect/>
          </a:stretch>
        </p:blipFill>
        <p:spPr>
          <a:xfrm>
            <a:off x="7536104" y="1036309"/>
            <a:ext cx="3991480" cy="5339365"/>
          </a:xfrm>
          <a:prstGeom prst="rect">
            <a:avLst/>
          </a:prstGeom>
        </p:spPr>
      </p:pic>
      <p:sp>
        <p:nvSpPr>
          <p:cNvPr id="8" name="TextBox 7">
            <a:extLst>
              <a:ext uri="{FF2B5EF4-FFF2-40B4-BE49-F238E27FC236}">
                <a16:creationId xmlns:a16="http://schemas.microsoft.com/office/drawing/2014/main" id="{FCB702BD-F9F3-6D87-212E-AB285589C43C}"/>
              </a:ext>
            </a:extLst>
          </p:cNvPr>
          <p:cNvSpPr txBox="1"/>
          <p:nvPr/>
        </p:nvSpPr>
        <p:spPr>
          <a:xfrm>
            <a:off x="503583" y="4545496"/>
            <a:ext cx="2771336" cy="646331"/>
          </a:xfrm>
          <a:prstGeom prst="rect">
            <a:avLst/>
          </a:prstGeom>
          <a:noFill/>
        </p:spPr>
        <p:txBody>
          <a:bodyPr wrap="none" rtlCol="0">
            <a:spAutoFit/>
          </a:bodyPr>
          <a:lstStyle/>
          <a:p>
            <a:r>
              <a:rPr lang="en-US" dirty="0">
                <a:solidFill>
                  <a:schemeClr val="bg1"/>
                </a:solidFill>
              </a:rPr>
              <a:t>Source: Apologetics Press</a:t>
            </a:r>
          </a:p>
          <a:p>
            <a:r>
              <a:rPr lang="en-US" dirty="0">
                <a:solidFill>
                  <a:schemeClr val="bg1"/>
                </a:solidFill>
              </a:rPr>
              <a:t>Discovery Bible Cards</a:t>
            </a:r>
          </a:p>
        </p:txBody>
      </p:sp>
    </p:spTree>
    <p:extLst>
      <p:ext uri="{BB962C8B-B14F-4D97-AF65-F5344CB8AC3E}">
        <p14:creationId xmlns:p14="http://schemas.microsoft.com/office/powerpoint/2010/main" val="241758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410FD-A0E2-FF5A-7397-BD1942D862C1}"/>
              </a:ext>
            </a:extLst>
          </p:cNvPr>
          <p:cNvSpPr>
            <a:spLocks noGrp="1"/>
          </p:cNvSpPr>
          <p:nvPr>
            <p:ph type="title"/>
          </p:nvPr>
        </p:nvSpPr>
        <p:spPr/>
        <p:txBody>
          <a:bodyPr>
            <a:noAutofit/>
          </a:bodyPr>
          <a:lstStyle/>
          <a:p>
            <a:pPr algn="ctr"/>
            <a:r>
              <a:rPr lang="en-US" sz="4400" b="1" dirty="0"/>
              <a:t>Use It or Loose It</a:t>
            </a:r>
          </a:p>
        </p:txBody>
      </p:sp>
      <p:sp>
        <p:nvSpPr>
          <p:cNvPr id="3" name="Content Placeholder 2">
            <a:extLst>
              <a:ext uri="{FF2B5EF4-FFF2-40B4-BE49-F238E27FC236}">
                <a16:creationId xmlns:a16="http://schemas.microsoft.com/office/drawing/2014/main" id="{25F30B62-33B7-2C39-4977-F5902228CC3D}"/>
              </a:ext>
            </a:extLst>
          </p:cNvPr>
          <p:cNvSpPr>
            <a:spLocks noGrp="1"/>
          </p:cNvSpPr>
          <p:nvPr>
            <p:ph idx="1"/>
          </p:nvPr>
        </p:nvSpPr>
        <p:spPr>
          <a:xfrm>
            <a:off x="3896139" y="1164771"/>
            <a:ext cx="8017565" cy="4360266"/>
          </a:xfrm>
        </p:spPr>
        <p:txBody>
          <a:bodyPr>
            <a:noAutofit/>
          </a:bodyPr>
          <a:lstStyle/>
          <a:p>
            <a:pPr marL="514350" indent="-514350">
              <a:buFont typeface="+mj-lt"/>
              <a:buAutoNum type="arabicPeriod"/>
            </a:pPr>
            <a:r>
              <a:rPr lang="en-US" dirty="0">
                <a:solidFill>
                  <a:schemeClr val="bg1"/>
                </a:solidFill>
              </a:rPr>
              <a:t>Use your concordance or Bible app and</a:t>
            </a:r>
          </a:p>
          <a:p>
            <a:r>
              <a:rPr lang="en-US" dirty="0">
                <a:solidFill>
                  <a:schemeClr val="bg1"/>
                </a:solidFill>
              </a:rPr>
              <a:t>	Find the passages that mention Barnabas</a:t>
            </a:r>
          </a:p>
          <a:p>
            <a:r>
              <a:rPr lang="en-US" dirty="0">
                <a:solidFill>
                  <a:schemeClr val="bg1"/>
                </a:solidFill>
              </a:rPr>
              <a:t>	There are 15 passages</a:t>
            </a:r>
          </a:p>
          <a:p>
            <a:r>
              <a:rPr lang="en-US" dirty="0">
                <a:solidFill>
                  <a:schemeClr val="bg1"/>
                </a:solidFill>
              </a:rPr>
              <a:t>2.  Read the passages carefully</a:t>
            </a:r>
          </a:p>
          <a:p>
            <a:r>
              <a:rPr lang="en-US" dirty="0">
                <a:solidFill>
                  <a:schemeClr val="bg1"/>
                </a:solidFill>
              </a:rPr>
              <a:t>	Highlight Actions/VERBS associated with 	Barnabas</a:t>
            </a:r>
          </a:p>
          <a:p>
            <a:pPr marL="514350" indent="-514350">
              <a:buAutoNum type="arabicPeriod" startAt="3"/>
            </a:pPr>
            <a:r>
              <a:rPr lang="en-US" dirty="0">
                <a:solidFill>
                  <a:schemeClr val="bg1"/>
                </a:solidFill>
              </a:rPr>
              <a:t>Understand the context – before and after </a:t>
            </a:r>
          </a:p>
          <a:p>
            <a:pPr marL="514350" indent="-514350">
              <a:buAutoNum type="arabicPeriod" startAt="3"/>
            </a:pPr>
            <a:r>
              <a:rPr lang="en-US" dirty="0">
                <a:solidFill>
                  <a:schemeClr val="bg1"/>
                </a:solidFill>
              </a:rPr>
              <a:t>Write down the traits or characteristics of Barnabus</a:t>
            </a:r>
          </a:p>
          <a:p>
            <a:endParaRPr lang="en-US" dirty="0">
              <a:solidFill>
                <a:schemeClr val="bg1"/>
              </a:solidFill>
            </a:endParaRPr>
          </a:p>
          <a:p>
            <a:r>
              <a:rPr lang="en-US" dirty="0">
                <a:solidFill>
                  <a:schemeClr val="bg1"/>
                </a:solidFill>
              </a:rPr>
              <a:t>	</a:t>
            </a:r>
          </a:p>
        </p:txBody>
      </p:sp>
      <p:sp>
        <p:nvSpPr>
          <p:cNvPr id="4" name="TextBox 3">
            <a:extLst>
              <a:ext uri="{FF2B5EF4-FFF2-40B4-BE49-F238E27FC236}">
                <a16:creationId xmlns:a16="http://schemas.microsoft.com/office/drawing/2014/main" id="{2F522B82-15F4-64DC-90F7-B5C65643939F}"/>
              </a:ext>
            </a:extLst>
          </p:cNvPr>
          <p:cNvSpPr txBox="1"/>
          <p:nvPr/>
        </p:nvSpPr>
        <p:spPr>
          <a:xfrm>
            <a:off x="238539" y="3661909"/>
            <a:ext cx="3444819" cy="1384995"/>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r>
              <a:rPr lang="en-US" sz="2800" dirty="0"/>
              <a:t>Encourage Someone </a:t>
            </a:r>
          </a:p>
          <a:p>
            <a:r>
              <a:rPr lang="en-US" sz="2800" dirty="0"/>
              <a:t>EVERY Day This Week </a:t>
            </a:r>
          </a:p>
        </p:txBody>
      </p:sp>
      <p:pic>
        <p:nvPicPr>
          <p:cNvPr id="5" name="Graphic 4" descr="Old Key outline">
            <a:extLst>
              <a:ext uri="{FF2B5EF4-FFF2-40B4-BE49-F238E27FC236}">
                <a16:creationId xmlns:a16="http://schemas.microsoft.com/office/drawing/2014/main" id="{84902D35-AA51-509C-A61A-4604529A8C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596888" y="2848548"/>
            <a:ext cx="914400" cy="914400"/>
          </a:xfrm>
          <a:prstGeom prst="rect">
            <a:avLst/>
          </a:prstGeom>
        </p:spPr>
      </p:pic>
    </p:spTree>
    <p:extLst>
      <p:ext uri="{BB962C8B-B14F-4D97-AF65-F5344CB8AC3E}">
        <p14:creationId xmlns:p14="http://schemas.microsoft.com/office/powerpoint/2010/main" val="1022096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7ecbd7f-b723-4173-8d35-86251d5a3cdb}" enabled="1" method="Standard" siteId="{57cf613d-5da0-4dfd-86be-9614efe502c4}" contentBits="0" removed="0"/>
</clbl:labelList>
</file>

<file path=docProps/app.xml><?xml version="1.0" encoding="utf-8"?>
<Properties xmlns="http://schemas.openxmlformats.org/officeDocument/2006/extended-properties" xmlns:vt="http://schemas.openxmlformats.org/officeDocument/2006/docPropsVTypes">
  <TotalTime>1689</TotalTime>
  <Words>1209</Words>
  <Application>Microsoft Macintosh PowerPoint</Application>
  <PresentationFormat>Widescreen</PresentationFormat>
  <Paragraphs>145</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Arial</vt:lpstr>
      <vt:lpstr>Bodoni 72 Oldstyle Book</vt:lpstr>
      <vt:lpstr>Bodoni MT</vt:lpstr>
      <vt:lpstr>Courier New</vt:lpstr>
      <vt:lpstr>Office Theme</vt:lpstr>
      <vt:lpstr>Maximizing  Your Encouragement Potential</vt:lpstr>
      <vt:lpstr>PowerPoint Presentation</vt:lpstr>
      <vt:lpstr>PowerPoint Presentation</vt:lpstr>
      <vt:lpstr>Do you recall being encouraged?</vt:lpstr>
      <vt:lpstr>Today’s Outline</vt:lpstr>
      <vt:lpstr>Sources of Encouragement</vt:lpstr>
      <vt:lpstr>In the Beginning</vt:lpstr>
      <vt:lpstr>Throughout the Old Testament</vt:lpstr>
      <vt:lpstr>Jesus’ Examples</vt:lpstr>
      <vt:lpstr>Throughout the NT</vt:lpstr>
      <vt:lpstr>Barnabas</vt:lpstr>
      <vt:lpstr>Barnabas </vt:lpstr>
      <vt:lpstr>Who IS Barnabas?</vt:lpstr>
      <vt:lpstr>Acts 4:32-37 Barnabas First Mentioned</vt:lpstr>
      <vt:lpstr>Acts 9:23-31 Embraced Paul</vt:lpstr>
      <vt:lpstr>Acts 11:19-30 Encouraged church at Antioch</vt:lpstr>
      <vt:lpstr>In case you’re Wondering what Barnabas looks like?</vt:lpstr>
      <vt:lpstr>Use It or Loose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McLeod (USA)</dc:creator>
  <cp:lastModifiedBy>Dan McLeod (USA)</cp:lastModifiedBy>
  <cp:revision>40</cp:revision>
  <dcterms:created xsi:type="dcterms:W3CDTF">2026-10-02T21:05:46Z</dcterms:created>
  <dcterms:modified xsi:type="dcterms:W3CDTF">2026-10-04T01:25:31Z</dcterms:modified>
</cp:coreProperties>
</file>