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91" r:id="rId2"/>
    <p:sldId id="284" r:id="rId3"/>
    <p:sldId id="285" r:id="rId4"/>
    <p:sldId id="286" r:id="rId5"/>
    <p:sldId id="287" r:id="rId6"/>
    <p:sldId id="288" r:id="rId7"/>
    <p:sldId id="293" r:id="rId8"/>
    <p:sldId id="289" r:id="rId9"/>
    <p:sldId id="292" r:id="rId10"/>
    <p:sldId id="290" r:id="rId11"/>
    <p:sldId id="29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C070"/>
    <a:srgbClr val="F8D088"/>
    <a:srgbClr val="D8A048"/>
    <a:srgbClr val="000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64"/>
    <p:restoredTop sz="94643"/>
  </p:normalViewPr>
  <p:slideViewPr>
    <p:cSldViewPr snapToGrid="0">
      <p:cViewPr varScale="1">
        <p:scale>
          <a:sx n="91" d="100"/>
          <a:sy n="91" d="100"/>
        </p:scale>
        <p:origin x="216" y="60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CC5723-6E78-0049-A763-CD16F77879C4}" type="datetimeFigureOut">
              <a:rPr lang="en-US" smtClean="0"/>
              <a:t>10/10/26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E02D82-D06A-C74D-A936-DCB186883D1B}" type="slidenum">
              <a:rPr lang="en-US" smtClean="0"/>
              <a:t>‹#›</a:t>
            </a:fld>
            <a:endParaRPr lang="en-US"/>
          </a:p>
        </p:txBody>
      </p:sp>
    </p:spTree>
    <p:extLst>
      <p:ext uri="{BB962C8B-B14F-4D97-AF65-F5344CB8AC3E}">
        <p14:creationId xmlns:p14="http://schemas.microsoft.com/office/powerpoint/2010/main" val="4115423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E02D82-D06A-C74D-A936-DCB186883D1B}" type="slidenum">
              <a:rPr lang="en-US" smtClean="0"/>
              <a:t>11</a:t>
            </a:fld>
            <a:endParaRPr lang="en-US"/>
          </a:p>
        </p:txBody>
      </p:sp>
    </p:spTree>
    <p:extLst>
      <p:ext uri="{BB962C8B-B14F-4D97-AF65-F5344CB8AC3E}">
        <p14:creationId xmlns:p14="http://schemas.microsoft.com/office/powerpoint/2010/main" val="3560578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3B1-A6C1-F4CD-2E0F-BCBD9D8FDF08}"/>
              </a:ext>
            </a:extLst>
          </p:cNvPr>
          <p:cNvSpPr>
            <a:spLocks noGrp="1"/>
          </p:cNvSpPr>
          <p:nvPr>
            <p:ph type="ctrTitle"/>
          </p:nvPr>
        </p:nvSpPr>
        <p:spPr>
          <a:xfrm>
            <a:off x="5029200" y="247876"/>
            <a:ext cx="5867400" cy="2387600"/>
          </a:xfrm>
        </p:spPr>
        <p:txBody>
          <a:bodyPr anchor="b"/>
          <a:lstStyle>
            <a:lvl1pPr algn="ctr">
              <a:defRPr sz="6000">
                <a:solidFill>
                  <a:srgbClr val="F0C070"/>
                </a:solidFill>
              </a:defRPr>
            </a:lvl1pPr>
          </a:lstStyle>
          <a:p>
            <a:r>
              <a:rPr lang="en-US" dirty="0"/>
              <a:t>Click to edit Master title style</a:t>
            </a:r>
          </a:p>
        </p:txBody>
      </p:sp>
      <p:sp>
        <p:nvSpPr>
          <p:cNvPr id="3" name="Subtitle 2">
            <a:extLst>
              <a:ext uri="{FF2B5EF4-FFF2-40B4-BE49-F238E27FC236}">
                <a16:creationId xmlns:a16="http://schemas.microsoft.com/office/drawing/2014/main" id="{56227683-0741-3DDC-0DE9-F9897810989E}"/>
              </a:ext>
            </a:extLst>
          </p:cNvPr>
          <p:cNvSpPr>
            <a:spLocks noGrp="1"/>
          </p:cNvSpPr>
          <p:nvPr>
            <p:ph type="subTitle" idx="1"/>
          </p:nvPr>
        </p:nvSpPr>
        <p:spPr>
          <a:xfrm>
            <a:off x="5138056" y="2635475"/>
            <a:ext cx="6215744" cy="2959781"/>
          </a:xfrm>
        </p:spPr>
        <p:txBody>
          <a:bodyPr/>
          <a:lstStyle>
            <a:lvl1pPr marL="0" indent="0" algn="ctr">
              <a:buNone/>
              <a:defRPr sz="2400">
                <a:solidFill>
                  <a:srgbClr val="F0C07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A81D6367-0F62-95C4-4B78-4F7A82506C5A}"/>
              </a:ext>
            </a:extLst>
          </p:cNvPr>
          <p:cNvSpPr>
            <a:spLocks noGrp="1"/>
          </p:cNvSpPr>
          <p:nvPr>
            <p:ph type="sldNum" sz="quarter" idx="12"/>
          </p:nvPr>
        </p:nvSpPr>
        <p:spPr/>
        <p:txBody>
          <a:bodyPr/>
          <a:lstStyle>
            <a:lvl1pPr>
              <a:defRPr>
                <a:solidFill>
                  <a:srgbClr val="F0C070"/>
                </a:solidFill>
              </a:defRPr>
            </a:lvl1pPr>
          </a:lstStyle>
          <a:p>
            <a:fld id="{173B4FBF-B4B1-2649-B1DC-6D4BBC0BF5B3}" type="slidenum">
              <a:rPr lang="en-US" smtClean="0"/>
              <a:pPr/>
              <a:t>‹#›</a:t>
            </a:fld>
            <a:endParaRPr lang="en-US"/>
          </a:p>
        </p:txBody>
      </p:sp>
    </p:spTree>
    <p:extLst>
      <p:ext uri="{BB962C8B-B14F-4D97-AF65-F5344CB8AC3E}">
        <p14:creationId xmlns:p14="http://schemas.microsoft.com/office/powerpoint/2010/main" val="316538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C22AF-E890-D04C-BF27-D6EEDA40E480}"/>
              </a:ext>
            </a:extLst>
          </p:cNvPr>
          <p:cNvSpPr>
            <a:spLocks noGrp="1"/>
          </p:cNvSpPr>
          <p:nvPr>
            <p:ph type="title"/>
          </p:nvPr>
        </p:nvSpPr>
        <p:spPr/>
        <p:txBody>
          <a:bodyPr/>
          <a:lstStyle>
            <a:lvl1pPr>
              <a:defRPr>
                <a:solidFill>
                  <a:srgbClr val="F0C07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77E8F04-1EB0-A77E-B7E7-B815A9FD2A8D}"/>
              </a:ext>
            </a:extLst>
          </p:cNvPr>
          <p:cNvSpPr>
            <a:spLocks noGrp="1"/>
          </p:cNvSpPr>
          <p:nvPr>
            <p:ph idx="1"/>
          </p:nvPr>
        </p:nvSpPr>
        <p:spPr/>
        <p:txBody>
          <a:bodyPr/>
          <a:lstStyle>
            <a:lvl1pPr>
              <a:defRPr>
                <a:solidFill>
                  <a:srgbClr val="F0C070"/>
                </a:solidFill>
              </a:defRPr>
            </a:lvl1pPr>
            <a:lvl2pPr>
              <a:defRPr>
                <a:solidFill>
                  <a:srgbClr val="F0C070"/>
                </a:solidFill>
              </a:defRPr>
            </a:lvl2pPr>
            <a:lvl3pPr>
              <a:defRPr>
                <a:solidFill>
                  <a:srgbClr val="F0C070"/>
                </a:solidFill>
              </a:defRPr>
            </a:lvl3pPr>
            <a:lvl4pPr>
              <a:defRPr>
                <a:solidFill>
                  <a:srgbClr val="F0C070"/>
                </a:solidFill>
              </a:defRPr>
            </a:lvl4pPr>
            <a:lvl5pPr>
              <a:defRPr>
                <a:solidFill>
                  <a:srgbClr val="F0C07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9C9FA769-C567-E7B5-1311-742A31CD6FEA}"/>
              </a:ext>
            </a:extLst>
          </p:cNvPr>
          <p:cNvSpPr>
            <a:spLocks noGrp="1"/>
          </p:cNvSpPr>
          <p:nvPr>
            <p:ph type="sldNum" sz="quarter" idx="12"/>
          </p:nvPr>
        </p:nvSpPr>
        <p:spPr/>
        <p:txBody>
          <a:bodyPr/>
          <a:lstStyle/>
          <a:p>
            <a:fld id="{173B4FBF-B4B1-2649-B1DC-6D4BBC0BF5B3}" type="slidenum">
              <a:rPr lang="en-US" smtClean="0"/>
              <a:t>‹#›</a:t>
            </a:fld>
            <a:endParaRPr lang="en-US"/>
          </a:p>
        </p:txBody>
      </p:sp>
    </p:spTree>
    <p:extLst>
      <p:ext uri="{BB962C8B-B14F-4D97-AF65-F5344CB8AC3E}">
        <p14:creationId xmlns:p14="http://schemas.microsoft.com/office/powerpoint/2010/main" val="3321718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33E63-6DC1-0B07-6E65-34CE8F50A3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445B66-8AAE-634A-C487-300CB482279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C67307F0-2DCC-6A43-7593-A66E01BF3B09}"/>
              </a:ext>
            </a:extLst>
          </p:cNvPr>
          <p:cNvSpPr>
            <a:spLocks noGrp="1"/>
          </p:cNvSpPr>
          <p:nvPr>
            <p:ph type="sldNum" sz="quarter" idx="12"/>
          </p:nvPr>
        </p:nvSpPr>
        <p:spPr/>
        <p:txBody>
          <a:bodyPr/>
          <a:lstStyle/>
          <a:p>
            <a:fld id="{173B4FBF-B4B1-2649-B1DC-6D4BBC0BF5B3}" type="slidenum">
              <a:rPr lang="en-US" smtClean="0"/>
              <a:t>‹#›</a:t>
            </a:fld>
            <a:endParaRPr lang="en-US"/>
          </a:p>
        </p:txBody>
      </p:sp>
    </p:spTree>
    <p:extLst>
      <p:ext uri="{BB962C8B-B14F-4D97-AF65-F5344CB8AC3E}">
        <p14:creationId xmlns:p14="http://schemas.microsoft.com/office/powerpoint/2010/main" val="239187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0C7F70-DE08-B7F7-1771-6FD9E5CE0197}"/>
              </a:ext>
            </a:extLst>
          </p:cNvPr>
          <p:cNvPicPr>
            <a:picLocks noChangeAspect="1"/>
          </p:cNvPicPr>
          <p:nvPr userDrawn="1"/>
        </p:nvPicPr>
        <p:blipFill>
          <a:blip r:embed="rId2"/>
          <a:srcRect t="27" b="27"/>
          <a:stretch>
            <a:fillRect/>
          </a:stretch>
        </p:blipFill>
        <p:spPr>
          <a:xfrm>
            <a:off x="0" y="5937"/>
            <a:ext cx="12192000" cy="6858000"/>
          </a:xfrm>
          <a:prstGeom prst="rect">
            <a:avLst/>
          </a:prstGeom>
        </p:spPr>
      </p:pic>
      <p:sp>
        <p:nvSpPr>
          <p:cNvPr id="2" name="Title 1">
            <a:extLst>
              <a:ext uri="{FF2B5EF4-FFF2-40B4-BE49-F238E27FC236}">
                <a16:creationId xmlns:a16="http://schemas.microsoft.com/office/drawing/2014/main" id="{09BD4CE8-E9BC-E60C-A2C4-B84275A969A5}"/>
              </a:ext>
            </a:extLst>
          </p:cNvPr>
          <p:cNvSpPr>
            <a:spLocks noGrp="1"/>
          </p:cNvSpPr>
          <p:nvPr>
            <p:ph type="title"/>
          </p:nvPr>
        </p:nvSpPr>
        <p:spPr>
          <a:noFill/>
        </p:spPr>
        <p:txBody>
          <a:bodyPr/>
          <a:lstStyle>
            <a:lvl1pPr>
              <a:defRPr b="1">
                <a:gradFill flip="none" rotWithShape="1">
                  <a:gsLst>
                    <a:gs pos="0">
                      <a:schemeClr val="accent1">
                        <a:lumMod val="5000"/>
                        <a:lumOff val="95000"/>
                      </a:schemeClr>
                    </a:gs>
                    <a:gs pos="0">
                      <a:srgbClr val="F8D088"/>
                    </a:gs>
                    <a:gs pos="80000">
                      <a:srgbClr val="F8D088"/>
                    </a:gs>
                    <a:gs pos="100000">
                      <a:srgbClr val="D8A048">
                        <a:lumMod val="81000"/>
                        <a:lumOff val="19000"/>
                      </a:srgbClr>
                    </a:gs>
                  </a:gsLst>
                  <a:lin ang="5400000" scaled="1"/>
                  <a:tileRect/>
                </a:gradFill>
              </a:defRPr>
            </a:lvl1pPr>
          </a:lstStyle>
          <a:p>
            <a:endParaRPr lang="en-US" dirty="0"/>
          </a:p>
        </p:txBody>
      </p:sp>
      <p:sp>
        <p:nvSpPr>
          <p:cNvPr id="3" name="Slide Number Placeholder 2">
            <a:extLst>
              <a:ext uri="{FF2B5EF4-FFF2-40B4-BE49-F238E27FC236}">
                <a16:creationId xmlns:a16="http://schemas.microsoft.com/office/drawing/2014/main" id="{2E83FCDF-6986-9BAF-8F7C-C4C57B08D9C8}"/>
              </a:ext>
            </a:extLst>
          </p:cNvPr>
          <p:cNvSpPr>
            <a:spLocks noGrp="1"/>
          </p:cNvSpPr>
          <p:nvPr>
            <p:ph type="sldNum" sz="quarter" idx="10"/>
          </p:nvPr>
        </p:nvSpPr>
        <p:spPr/>
        <p:txBody>
          <a:bodyPr/>
          <a:lstStyle/>
          <a:p>
            <a:fld id="{173B4FBF-B4B1-2649-B1DC-6D4BBC0BF5B3}" type="slidenum">
              <a:rPr lang="en-US" smtClean="0"/>
              <a:t>‹#›</a:t>
            </a:fld>
            <a:endParaRPr lang="en-US"/>
          </a:p>
        </p:txBody>
      </p:sp>
      <p:sp>
        <p:nvSpPr>
          <p:cNvPr id="5" name="Title Placeholder 1">
            <a:extLst>
              <a:ext uri="{FF2B5EF4-FFF2-40B4-BE49-F238E27FC236}">
                <a16:creationId xmlns:a16="http://schemas.microsoft.com/office/drawing/2014/main" id="{F48403AD-C2CB-BD9B-3448-D4E08B50EFDD}"/>
              </a:ext>
            </a:extLst>
          </p:cNvPr>
          <p:cNvSpPr txBox="1">
            <a:spLocks/>
          </p:cNvSpPr>
          <p:nvPr userDrawn="1"/>
        </p:nvSpPr>
        <p:spPr>
          <a:xfrm>
            <a:off x="4909456" y="365125"/>
            <a:ext cx="6444343" cy="61458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000" b="0" i="1" kern="1200">
                <a:solidFill>
                  <a:schemeClr val="tx1"/>
                </a:solidFill>
                <a:latin typeface="Bodoni 72 Oldstyle Book" pitchFamily="2" charset="0"/>
                <a:ea typeface="+mj-ea"/>
                <a:cs typeface="+mj-cs"/>
              </a:defRPr>
            </a:lvl1pPr>
          </a:lstStyle>
          <a:p>
            <a:endParaRPr lang="en-US" dirty="0"/>
          </a:p>
        </p:txBody>
      </p:sp>
      <p:sp>
        <p:nvSpPr>
          <p:cNvPr id="6" name="Text Placeholder 2">
            <a:extLst>
              <a:ext uri="{FF2B5EF4-FFF2-40B4-BE49-F238E27FC236}">
                <a16:creationId xmlns:a16="http://schemas.microsoft.com/office/drawing/2014/main" id="{FA07E901-4D38-5F50-9CED-40DAA2811EB7}"/>
              </a:ext>
            </a:extLst>
          </p:cNvPr>
          <p:cNvSpPr>
            <a:spLocks noGrp="1"/>
          </p:cNvSpPr>
          <p:nvPr>
            <p:ph idx="1" hasCustomPrompt="1"/>
          </p:nvPr>
        </p:nvSpPr>
        <p:spPr>
          <a:xfrm>
            <a:off x="6008914" y="1164771"/>
            <a:ext cx="5344886" cy="4994276"/>
          </a:xfrm>
          <a:prstGeom prst="rect">
            <a:avLst/>
          </a:prstGeom>
        </p:spPr>
        <p:txBody>
          <a:bodyPr vert="horz" lIns="91440" tIns="45720" rIns="91440" bIns="45720" rtlCol="0">
            <a:normAutofit/>
          </a:bodyPr>
          <a:lstStyle>
            <a:lvl1pPr>
              <a:defRPr b="1" i="0">
                <a:solidFill>
                  <a:srgbClr val="F0C070"/>
                </a:solidFill>
                <a:latin typeface="Bodoni MT" panose="02070603080606020203" pitchFamily="18" charset="77"/>
              </a:defRPr>
            </a:lvl1pPr>
            <a:lvl2pPr>
              <a:defRPr sz="2800">
                <a:solidFill>
                  <a:srgbClr val="F0C070"/>
                </a:solidFill>
              </a:defRPr>
            </a:lvl2pPr>
            <a:lvl3pPr>
              <a:defRPr sz="2800">
                <a:solidFill>
                  <a:srgbClr val="F0C070"/>
                </a:solidFill>
              </a:defRPr>
            </a:lvl3pPr>
            <a:lvl4pPr>
              <a:defRPr sz="2800">
                <a:solidFill>
                  <a:srgbClr val="F0C070"/>
                </a:solidFill>
              </a:defRPr>
            </a:lvl4pPr>
            <a:lvl5pPr>
              <a:defRPr sz="2800">
                <a:solidFill>
                  <a:srgbClr val="F0C07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4836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E232B2-7113-8619-B64D-1B9D31BA0A2A}"/>
              </a:ext>
            </a:extLst>
          </p:cNvPr>
          <p:cNvSpPr/>
          <p:nvPr userDrawn="1"/>
        </p:nvSpPr>
        <p:spPr>
          <a:xfrm>
            <a:off x="0" y="0"/>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89FAB040-8F1F-9847-C3D7-80961D345EA4}"/>
              </a:ext>
            </a:extLst>
          </p:cNvPr>
          <p:cNvSpPr>
            <a:spLocks noGrp="1"/>
          </p:cNvSpPr>
          <p:nvPr>
            <p:ph type="sldNum" sz="quarter" idx="10"/>
          </p:nvPr>
        </p:nvSpPr>
        <p:spPr/>
        <p:txBody>
          <a:bodyPr/>
          <a:lstStyle/>
          <a:p>
            <a:fld id="{173B4FBF-B4B1-2649-B1DC-6D4BBC0BF5B3}" type="slidenum">
              <a:rPr lang="en-US" smtClean="0"/>
              <a:pPr/>
              <a:t>‹#›</a:t>
            </a:fld>
            <a:endParaRPr lang="en-US" dirty="0"/>
          </a:p>
        </p:txBody>
      </p:sp>
    </p:spTree>
    <p:extLst>
      <p:ext uri="{BB962C8B-B14F-4D97-AF65-F5344CB8AC3E}">
        <p14:creationId xmlns:p14="http://schemas.microsoft.com/office/powerpoint/2010/main" val="9650459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B17"/>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EBE2F4B-D0E9-EBB7-A868-A547FB0D2D08}"/>
              </a:ext>
            </a:extLst>
          </p:cNvPr>
          <p:cNvPicPr>
            <a:picLocks noChangeAspect="1"/>
          </p:cNvPicPr>
          <p:nvPr userDrawn="1"/>
        </p:nvPicPr>
        <p:blipFill>
          <a:blip r:embed="rId7"/>
          <a:stretch/>
        </p:blipFill>
        <p:spPr>
          <a:xfrm>
            <a:off x="0" y="0"/>
            <a:ext cx="4874209" cy="2743200"/>
          </a:xfrm>
          <a:prstGeom prst="rect">
            <a:avLst/>
          </a:prstGeom>
        </p:spPr>
      </p:pic>
      <p:sp>
        <p:nvSpPr>
          <p:cNvPr id="2" name="Title Placeholder 1">
            <a:extLst>
              <a:ext uri="{FF2B5EF4-FFF2-40B4-BE49-F238E27FC236}">
                <a16:creationId xmlns:a16="http://schemas.microsoft.com/office/drawing/2014/main" id="{477EC061-9927-B322-FA9D-B4733633FB62}"/>
              </a:ext>
            </a:extLst>
          </p:cNvPr>
          <p:cNvSpPr>
            <a:spLocks noGrp="1"/>
          </p:cNvSpPr>
          <p:nvPr>
            <p:ph type="title"/>
          </p:nvPr>
        </p:nvSpPr>
        <p:spPr>
          <a:xfrm>
            <a:off x="4909456" y="365125"/>
            <a:ext cx="6444343" cy="61458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752DF30-9C94-66FD-5E67-A960ABD015B4}"/>
              </a:ext>
            </a:extLst>
          </p:cNvPr>
          <p:cNvSpPr>
            <a:spLocks noGrp="1"/>
          </p:cNvSpPr>
          <p:nvPr>
            <p:ph type="body" idx="1"/>
          </p:nvPr>
        </p:nvSpPr>
        <p:spPr>
          <a:xfrm>
            <a:off x="6008914" y="1164771"/>
            <a:ext cx="5344886" cy="49942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EC15C4A-C5B2-EF52-0C8F-CA3677948E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rgbClr val="F0C070"/>
                </a:solidFill>
              </a:defRPr>
            </a:lvl1pPr>
          </a:lstStyle>
          <a:p>
            <a:fld id="{173B4FBF-B4B1-2649-B1DC-6D4BBC0BF5B3}" type="slidenum">
              <a:rPr lang="en-US" smtClean="0"/>
              <a:pPr/>
              <a:t>‹#›</a:t>
            </a:fld>
            <a:endParaRPr lang="en-US" dirty="0"/>
          </a:p>
        </p:txBody>
      </p:sp>
    </p:spTree>
    <p:extLst>
      <p:ext uri="{BB962C8B-B14F-4D97-AF65-F5344CB8AC3E}">
        <p14:creationId xmlns:p14="http://schemas.microsoft.com/office/powerpoint/2010/main" val="955665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xStyles>
    <p:titleStyle>
      <a:lvl1pPr algn="l" defTabSz="914400" rtl="0" eaLnBrk="1" latinLnBrk="0" hangingPunct="1">
        <a:lnSpc>
          <a:spcPct val="90000"/>
        </a:lnSpc>
        <a:spcBef>
          <a:spcPct val="0"/>
        </a:spcBef>
        <a:buNone/>
        <a:defRPr sz="4000" b="0" i="1" kern="1200">
          <a:solidFill>
            <a:srgbClr val="F0C070"/>
          </a:solidFill>
          <a:latin typeface="Bodoni 72 Oldstyle Book" pitchFamily="2" charset="0"/>
          <a:ea typeface="+mj-ea"/>
          <a:cs typeface="+mj-cs"/>
        </a:defRPr>
      </a:lvl1pPr>
    </p:titleStyle>
    <p:bodyStyle>
      <a:lvl1pPr marL="0" indent="0" algn="l" defTabSz="914400" rtl="0" eaLnBrk="1" latinLnBrk="0" hangingPunct="1">
        <a:lnSpc>
          <a:spcPct val="90000"/>
        </a:lnSpc>
        <a:spcBef>
          <a:spcPts val="1000"/>
        </a:spcBef>
        <a:buFontTx/>
        <a:buNone/>
        <a:defRPr sz="2800" b="1" i="0" kern="1200">
          <a:solidFill>
            <a:srgbClr val="F0C070"/>
          </a:solidFill>
          <a:latin typeface="Bodoni MT" panose="02070603080606020203" pitchFamily="18" charset="77"/>
          <a:ea typeface="+mn-ea"/>
          <a:cs typeface="+mn-cs"/>
        </a:defRPr>
      </a:lvl1pPr>
      <a:lvl2pPr marL="4572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2pPr>
      <a:lvl3pPr marL="9144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3pPr>
      <a:lvl4pPr marL="13716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4pPr>
      <a:lvl5pPr marL="18288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5E795-A9FD-E9D0-1C53-73938BCAB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9CD04-5358-5DF5-DB17-8B8C5C9E45F2}"/>
              </a:ext>
            </a:extLst>
          </p:cNvPr>
          <p:cNvSpPr>
            <a:spLocks noGrp="1"/>
          </p:cNvSpPr>
          <p:nvPr>
            <p:ph type="title"/>
          </p:nvPr>
        </p:nvSpPr>
        <p:spPr>
          <a:xfrm>
            <a:off x="4626589" y="886233"/>
            <a:ext cx="7904125" cy="1120875"/>
          </a:xfrm>
        </p:spPr>
        <p:txBody>
          <a:bodyPr>
            <a:noAutofit/>
          </a:bodyPr>
          <a:lstStyle/>
          <a:p>
            <a:pPr algn="ctr"/>
            <a:r>
              <a:rPr lang="en-US" sz="4800" dirty="0"/>
              <a:t>Maximizing </a:t>
            </a:r>
            <a:br>
              <a:rPr lang="en-US" sz="4800" dirty="0"/>
            </a:br>
            <a:r>
              <a:rPr lang="en-US" sz="4800" dirty="0"/>
              <a:t>Your Encouragement Potential</a:t>
            </a:r>
          </a:p>
        </p:txBody>
      </p:sp>
      <p:sp>
        <p:nvSpPr>
          <p:cNvPr id="3" name="Content Placeholder 2">
            <a:extLst>
              <a:ext uri="{FF2B5EF4-FFF2-40B4-BE49-F238E27FC236}">
                <a16:creationId xmlns:a16="http://schemas.microsoft.com/office/drawing/2014/main" id="{456AF90E-90C0-635F-4835-F6BB6BD5432E}"/>
              </a:ext>
            </a:extLst>
          </p:cNvPr>
          <p:cNvSpPr>
            <a:spLocks noGrp="1"/>
          </p:cNvSpPr>
          <p:nvPr>
            <p:ph idx="1"/>
          </p:nvPr>
        </p:nvSpPr>
        <p:spPr>
          <a:xfrm>
            <a:off x="5906209" y="2526832"/>
            <a:ext cx="5344886" cy="1018572"/>
          </a:xfrm>
        </p:spPr>
        <p:txBody>
          <a:bodyPr/>
          <a:lstStyle/>
          <a:p>
            <a:pPr algn="ctr"/>
            <a:r>
              <a:rPr lang="en-US" dirty="0">
                <a:solidFill>
                  <a:schemeClr val="bg1"/>
                </a:solidFill>
              </a:rPr>
              <a:t>Bible Examples Through the Life of Barnabas</a:t>
            </a:r>
          </a:p>
          <a:p>
            <a:pPr algn="ctr"/>
            <a:endParaRPr lang="en-US" dirty="0">
              <a:solidFill>
                <a:schemeClr val="bg1"/>
              </a:solidFill>
            </a:endParaRPr>
          </a:p>
        </p:txBody>
      </p:sp>
      <p:sp>
        <p:nvSpPr>
          <p:cNvPr id="4" name="TextBox 3">
            <a:extLst>
              <a:ext uri="{FF2B5EF4-FFF2-40B4-BE49-F238E27FC236}">
                <a16:creationId xmlns:a16="http://schemas.microsoft.com/office/drawing/2014/main" id="{EB84AC84-2E56-6F4B-F143-2AFBF572EFB1}"/>
              </a:ext>
            </a:extLst>
          </p:cNvPr>
          <p:cNvSpPr txBox="1"/>
          <p:nvPr/>
        </p:nvSpPr>
        <p:spPr>
          <a:xfrm>
            <a:off x="6808898" y="4065128"/>
            <a:ext cx="3842451" cy="646331"/>
          </a:xfrm>
          <a:prstGeom prst="rect">
            <a:avLst/>
          </a:prstGeom>
          <a:noFill/>
        </p:spPr>
        <p:txBody>
          <a:bodyPr wrap="square" rtlCol="0">
            <a:spAutoFit/>
          </a:bodyPr>
          <a:lstStyle/>
          <a:p>
            <a:pPr algn="ctr"/>
            <a:r>
              <a:rPr lang="en-US" b="1" dirty="0">
                <a:solidFill>
                  <a:schemeClr val="bg1"/>
                </a:solidFill>
                <a:latin typeface="Bodoni MT" panose="02070603080606020203" pitchFamily="18" charset="77"/>
              </a:rPr>
              <a:t>October 4 through December 9 </a:t>
            </a:r>
          </a:p>
          <a:p>
            <a:pPr algn="ctr"/>
            <a:r>
              <a:rPr lang="en-US" b="1" dirty="0">
                <a:solidFill>
                  <a:schemeClr val="bg1"/>
                </a:solidFill>
                <a:latin typeface="Bodoni MT" panose="02070603080606020203" pitchFamily="18" charset="77"/>
              </a:rPr>
              <a:t>2026</a:t>
            </a:r>
          </a:p>
        </p:txBody>
      </p:sp>
      <p:sp>
        <p:nvSpPr>
          <p:cNvPr id="5" name="TextBox 4">
            <a:extLst>
              <a:ext uri="{FF2B5EF4-FFF2-40B4-BE49-F238E27FC236}">
                <a16:creationId xmlns:a16="http://schemas.microsoft.com/office/drawing/2014/main" id="{7EC4DA56-5F2D-89BA-C4F3-991987B54E18}"/>
              </a:ext>
            </a:extLst>
          </p:cNvPr>
          <p:cNvSpPr txBox="1"/>
          <p:nvPr/>
        </p:nvSpPr>
        <p:spPr>
          <a:xfrm>
            <a:off x="7722475" y="5602435"/>
            <a:ext cx="2015295" cy="369332"/>
          </a:xfrm>
          <a:prstGeom prst="rect">
            <a:avLst/>
          </a:prstGeom>
          <a:noFill/>
        </p:spPr>
        <p:txBody>
          <a:bodyPr wrap="none" rtlCol="0">
            <a:spAutoFit/>
          </a:bodyPr>
          <a:lstStyle/>
          <a:p>
            <a:r>
              <a:rPr lang="en-US" b="1" dirty="0">
                <a:solidFill>
                  <a:srgbClr val="F8D088"/>
                </a:solidFill>
                <a:latin typeface="Bodoni 72 Oldstyle" pitchFamily="2" charset="0"/>
              </a:rPr>
              <a:t>Lesson 2 October 11 </a:t>
            </a:r>
          </a:p>
        </p:txBody>
      </p:sp>
    </p:spTree>
    <p:extLst>
      <p:ext uri="{BB962C8B-B14F-4D97-AF65-F5344CB8AC3E}">
        <p14:creationId xmlns:p14="http://schemas.microsoft.com/office/powerpoint/2010/main" val="3491640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18366-4168-FCBB-D986-7510A5BDEA52}"/>
              </a:ext>
            </a:extLst>
          </p:cNvPr>
          <p:cNvSpPr>
            <a:spLocks noGrp="1"/>
          </p:cNvSpPr>
          <p:nvPr>
            <p:ph type="title"/>
          </p:nvPr>
        </p:nvSpPr>
        <p:spPr>
          <a:xfrm>
            <a:off x="4434894" y="561894"/>
            <a:ext cx="6444343" cy="614589"/>
          </a:xfrm>
        </p:spPr>
        <p:txBody>
          <a:bodyPr>
            <a:noAutofit/>
          </a:bodyPr>
          <a:lstStyle/>
          <a:p>
            <a:r>
              <a:rPr lang="en-US" sz="4400" dirty="0"/>
              <a:t>Our Motivation to Encourage</a:t>
            </a:r>
          </a:p>
        </p:txBody>
      </p:sp>
      <p:sp>
        <p:nvSpPr>
          <p:cNvPr id="3" name="Content Placeholder 2">
            <a:extLst>
              <a:ext uri="{FF2B5EF4-FFF2-40B4-BE49-F238E27FC236}">
                <a16:creationId xmlns:a16="http://schemas.microsoft.com/office/drawing/2014/main" id="{9AFBD1BE-F761-EDBC-761C-928DBCF78BEC}"/>
              </a:ext>
            </a:extLst>
          </p:cNvPr>
          <p:cNvSpPr>
            <a:spLocks noGrp="1"/>
          </p:cNvSpPr>
          <p:nvPr>
            <p:ph idx="1"/>
          </p:nvPr>
        </p:nvSpPr>
        <p:spPr>
          <a:xfrm>
            <a:off x="358814" y="2696901"/>
            <a:ext cx="10994985" cy="3929605"/>
          </a:xfrm>
        </p:spPr>
        <p:txBody>
          <a:bodyPr>
            <a:normAutofit fontScale="92500" lnSpcReduction="10000"/>
          </a:bodyPr>
          <a:lstStyle/>
          <a:p>
            <a:pPr algn="ctr"/>
            <a:endParaRPr lang="en-US" dirty="0">
              <a:solidFill>
                <a:schemeClr val="bg1"/>
              </a:solidFill>
            </a:endParaRPr>
          </a:p>
          <a:p>
            <a:r>
              <a:rPr lang="en-US" dirty="0">
                <a:solidFill>
                  <a:schemeClr val="bg1"/>
                </a:solidFill>
              </a:rPr>
              <a:t>31 "When the Son of Man comes in His glory, and all the holy angels with Him, then He will sit on the throne of His glory. 32 All the nations will be gathered before Him, and He will separate them one from another, as a shepherd divides </a:t>
            </a:r>
            <a:r>
              <a:rPr lang="en-US" i="1" dirty="0">
                <a:solidFill>
                  <a:schemeClr val="bg1"/>
                </a:solidFill>
              </a:rPr>
              <a:t>his</a:t>
            </a:r>
            <a:r>
              <a:rPr lang="en-US" dirty="0">
                <a:solidFill>
                  <a:schemeClr val="bg1"/>
                </a:solidFill>
              </a:rPr>
              <a:t> sheep from the goats. 33 And He will set the sheep on His right hand, but the goats on the left. 34 Then the King will say to those on His right hand, 'Come, you blessed of My Father, inherit the kingdom prepared for you from the foundation of the world: 35 </a:t>
            </a:r>
            <a:r>
              <a:rPr lang="en-US" dirty="0"/>
              <a:t>for I was hungry and you gave Me food; I was thirsty and you gave Me drink; I was a stranger and you took Me in; 36 I </a:t>
            </a:r>
            <a:r>
              <a:rPr lang="en-US" i="1" dirty="0"/>
              <a:t>was</a:t>
            </a:r>
            <a:r>
              <a:rPr lang="en-US" dirty="0"/>
              <a:t> naked and you clothed Me; I was sick and you visited Me; I was in prison and you came to Me.</a:t>
            </a:r>
            <a:r>
              <a:rPr lang="en-US" dirty="0">
                <a:solidFill>
                  <a:schemeClr val="bg1"/>
                </a:solidFill>
              </a:rPr>
              <a:t>'</a:t>
            </a:r>
            <a:endParaRPr lang="en-US" dirty="0"/>
          </a:p>
        </p:txBody>
      </p:sp>
      <p:sp>
        <p:nvSpPr>
          <p:cNvPr id="4" name="TextBox 3">
            <a:extLst>
              <a:ext uri="{FF2B5EF4-FFF2-40B4-BE49-F238E27FC236}">
                <a16:creationId xmlns:a16="http://schemas.microsoft.com/office/drawing/2014/main" id="{4E41CD8B-09CD-04B7-2050-2A8296E45CA5}"/>
              </a:ext>
            </a:extLst>
          </p:cNvPr>
          <p:cNvSpPr txBox="1"/>
          <p:nvPr/>
        </p:nvSpPr>
        <p:spPr>
          <a:xfrm>
            <a:off x="5483848" y="1377388"/>
            <a:ext cx="3430747" cy="1200329"/>
          </a:xfrm>
          <a:prstGeom prst="rect">
            <a:avLst/>
          </a:prstGeom>
          <a:noFill/>
        </p:spPr>
        <p:txBody>
          <a:bodyPr wrap="none" rtlCol="0">
            <a:spAutoFit/>
          </a:bodyPr>
          <a:lstStyle/>
          <a:p>
            <a:pPr algn="ctr"/>
            <a:r>
              <a:rPr lang="en-US" sz="3600" b="1" dirty="0">
                <a:solidFill>
                  <a:schemeClr val="bg1"/>
                </a:solidFill>
                <a:latin typeface="Bodoni 72 Oldstyle" pitchFamily="2" charset="0"/>
              </a:rPr>
              <a:t>Jesus’ own words:</a:t>
            </a:r>
          </a:p>
          <a:p>
            <a:pPr algn="ctr"/>
            <a:r>
              <a:rPr lang="en-US" sz="3600" b="1" dirty="0">
                <a:solidFill>
                  <a:schemeClr val="bg1"/>
                </a:solidFill>
                <a:latin typeface="Bodoni 72 Oldstyle" pitchFamily="2" charset="0"/>
              </a:rPr>
              <a:t>Mat 25:31-40</a:t>
            </a:r>
            <a:endParaRPr lang="en-US" sz="3600" b="1" dirty="0">
              <a:latin typeface="Bodoni 72 Oldstyle" pitchFamily="2" charset="0"/>
            </a:endParaRPr>
          </a:p>
        </p:txBody>
      </p:sp>
    </p:spTree>
    <p:extLst>
      <p:ext uri="{BB962C8B-B14F-4D97-AF65-F5344CB8AC3E}">
        <p14:creationId xmlns:p14="http://schemas.microsoft.com/office/powerpoint/2010/main" val="491817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B21A3-2938-6587-6BB0-3E33E655791C}"/>
              </a:ext>
            </a:extLst>
          </p:cNvPr>
          <p:cNvSpPr>
            <a:spLocks noGrp="1"/>
          </p:cNvSpPr>
          <p:nvPr>
            <p:ph type="title"/>
          </p:nvPr>
        </p:nvSpPr>
        <p:spPr>
          <a:xfrm>
            <a:off x="3678432" y="794699"/>
            <a:ext cx="8044405" cy="894170"/>
          </a:xfrm>
        </p:spPr>
        <p:txBody>
          <a:bodyPr>
            <a:normAutofit/>
          </a:bodyPr>
          <a:lstStyle/>
          <a:p>
            <a:r>
              <a:rPr lang="en-US" b="1" dirty="0">
                <a:solidFill>
                  <a:srgbClr val="FFC000"/>
                </a:solidFill>
                <a:latin typeface="Bodoni 72 Oldstyle" pitchFamily="2" charset="0"/>
              </a:rPr>
              <a:t>We Must be Observing and ready to act</a:t>
            </a:r>
            <a:endParaRPr lang="en-US" dirty="0"/>
          </a:p>
        </p:txBody>
      </p:sp>
      <p:sp>
        <p:nvSpPr>
          <p:cNvPr id="3" name="Content Placeholder 2">
            <a:extLst>
              <a:ext uri="{FF2B5EF4-FFF2-40B4-BE49-F238E27FC236}">
                <a16:creationId xmlns:a16="http://schemas.microsoft.com/office/drawing/2014/main" id="{62AC2F15-05F1-8A6F-8986-A358358BE7F2}"/>
              </a:ext>
            </a:extLst>
          </p:cNvPr>
          <p:cNvSpPr>
            <a:spLocks noGrp="1"/>
          </p:cNvSpPr>
          <p:nvPr>
            <p:ph idx="1"/>
          </p:nvPr>
        </p:nvSpPr>
        <p:spPr>
          <a:xfrm>
            <a:off x="567157" y="2880259"/>
            <a:ext cx="11155680" cy="3612616"/>
          </a:xfrm>
        </p:spPr>
        <p:txBody>
          <a:bodyPr>
            <a:normAutofit/>
          </a:bodyPr>
          <a:lstStyle/>
          <a:p>
            <a:r>
              <a:rPr lang="en-US" dirty="0">
                <a:solidFill>
                  <a:schemeClr val="bg1"/>
                </a:solidFill>
              </a:rPr>
              <a:t>37 "Then the righteous will answer Him, saying, </a:t>
            </a:r>
          </a:p>
          <a:p>
            <a:endParaRPr lang="en-US" dirty="0">
              <a:solidFill>
                <a:schemeClr val="bg1"/>
              </a:solidFill>
            </a:endParaRPr>
          </a:p>
          <a:p>
            <a:r>
              <a:rPr lang="en-US" dirty="0">
                <a:solidFill>
                  <a:schemeClr val="bg1"/>
                </a:solidFill>
              </a:rPr>
              <a:t>'Lord, when did we </a:t>
            </a:r>
            <a:r>
              <a:rPr lang="en-US" u="sng" dirty="0">
                <a:solidFill>
                  <a:schemeClr val="bg1"/>
                </a:solidFill>
              </a:rPr>
              <a:t>see</a:t>
            </a:r>
            <a:r>
              <a:rPr lang="en-US" dirty="0">
                <a:solidFill>
                  <a:schemeClr val="bg1"/>
                </a:solidFill>
              </a:rPr>
              <a:t> You hungry and </a:t>
            </a:r>
            <a:r>
              <a:rPr lang="en-US" u="sng" dirty="0">
                <a:solidFill>
                  <a:schemeClr val="bg1"/>
                </a:solidFill>
              </a:rPr>
              <a:t>feed</a:t>
            </a:r>
            <a:r>
              <a:rPr lang="en-US" dirty="0">
                <a:solidFill>
                  <a:schemeClr val="bg1"/>
                </a:solidFill>
              </a:rPr>
              <a:t> </a:t>
            </a:r>
            <a:r>
              <a:rPr lang="en-US" i="1" dirty="0">
                <a:solidFill>
                  <a:schemeClr val="bg1"/>
                </a:solidFill>
              </a:rPr>
              <a:t>You,</a:t>
            </a:r>
            <a:r>
              <a:rPr lang="en-US" dirty="0">
                <a:solidFill>
                  <a:schemeClr val="bg1"/>
                </a:solidFill>
              </a:rPr>
              <a:t> or thirsty and </a:t>
            </a:r>
            <a:r>
              <a:rPr lang="en-US" u="sng" dirty="0">
                <a:solidFill>
                  <a:schemeClr val="bg1"/>
                </a:solidFill>
              </a:rPr>
              <a:t>give</a:t>
            </a:r>
            <a:r>
              <a:rPr lang="en-US" dirty="0">
                <a:solidFill>
                  <a:schemeClr val="bg1"/>
                </a:solidFill>
              </a:rPr>
              <a:t> </a:t>
            </a:r>
            <a:r>
              <a:rPr lang="en-US" i="1" dirty="0">
                <a:solidFill>
                  <a:schemeClr val="bg1"/>
                </a:solidFill>
              </a:rPr>
              <a:t>You</a:t>
            </a:r>
            <a:r>
              <a:rPr lang="en-US" dirty="0">
                <a:solidFill>
                  <a:schemeClr val="bg1"/>
                </a:solidFill>
              </a:rPr>
              <a:t> drink? </a:t>
            </a:r>
          </a:p>
          <a:p>
            <a:r>
              <a:rPr lang="en-US" dirty="0">
                <a:solidFill>
                  <a:schemeClr val="bg1"/>
                </a:solidFill>
              </a:rPr>
              <a:t>38 When did we </a:t>
            </a:r>
            <a:r>
              <a:rPr lang="en-US" u="sng" dirty="0">
                <a:solidFill>
                  <a:schemeClr val="bg1"/>
                </a:solidFill>
              </a:rPr>
              <a:t>see</a:t>
            </a:r>
            <a:r>
              <a:rPr lang="en-US" dirty="0">
                <a:solidFill>
                  <a:schemeClr val="bg1"/>
                </a:solidFill>
              </a:rPr>
              <a:t> You a stranger and </a:t>
            </a:r>
            <a:r>
              <a:rPr lang="en-US" u="sng" dirty="0">
                <a:solidFill>
                  <a:schemeClr val="bg1"/>
                </a:solidFill>
              </a:rPr>
              <a:t>take</a:t>
            </a:r>
            <a:r>
              <a:rPr lang="en-US" dirty="0">
                <a:solidFill>
                  <a:schemeClr val="bg1"/>
                </a:solidFill>
              </a:rPr>
              <a:t> </a:t>
            </a:r>
            <a:r>
              <a:rPr lang="en-US" i="1" dirty="0">
                <a:solidFill>
                  <a:schemeClr val="bg1"/>
                </a:solidFill>
              </a:rPr>
              <a:t>You</a:t>
            </a:r>
            <a:r>
              <a:rPr lang="en-US" dirty="0">
                <a:solidFill>
                  <a:schemeClr val="bg1"/>
                </a:solidFill>
              </a:rPr>
              <a:t> in, or </a:t>
            </a:r>
            <a:r>
              <a:rPr lang="en-US" u="sng" dirty="0">
                <a:solidFill>
                  <a:schemeClr val="bg1"/>
                </a:solidFill>
              </a:rPr>
              <a:t>naked</a:t>
            </a:r>
            <a:r>
              <a:rPr lang="en-US" dirty="0">
                <a:solidFill>
                  <a:schemeClr val="bg1"/>
                </a:solidFill>
              </a:rPr>
              <a:t> and </a:t>
            </a:r>
            <a:r>
              <a:rPr lang="en-US" u="sng" dirty="0">
                <a:solidFill>
                  <a:schemeClr val="bg1"/>
                </a:solidFill>
              </a:rPr>
              <a:t>clothe</a:t>
            </a:r>
            <a:r>
              <a:rPr lang="en-US" dirty="0">
                <a:solidFill>
                  <a:schemeClr val="bg1"/>
                </a:solidFill>
              </a:rPr>
              <a:t> </a:t>
            </a:r>
            <a:r>
              <a:rPr lang="en-US" i="1" dirty="0">
                <a:solidFill>
                  <a:schemeClr val="bg1"/>
                </a:solidFill>
              </a:rPr>
              <a:t>You?</a:t>
            </a:r>
            <a:r>
              <a:rPr lang="en-US" dirty="0">
                <a:solidFill>
                  <a:schemeClr val="bg1"/>
                </a:solidFill>
              </a:rPr>
              <a:t> </a:t>
            </a:r>
          </a:p>
          <a:p>
            <a:r>
              <a:rPr lang="en-US" dirty="0">
                <a:solidFill>
                  <a:schemeClr val="bg1"/>
                </a:solidFill>
              </a:rPr>
              <a:t>39 Or when did we </a:t>
            </a:r>
            <a:r>
              <a:rPr lang="en-US" u="sng" dirty="0">
                <a:solidFill>
                  <a:schemeClr val="bg1"/>
                </a:solidFill>
              </a:rPr>
              <a:t>see</a:t>
            </a:r>
            <a:r>
              <a:rPr lang="en-US" dirty="0">
                <a:solidFill>
                  <a:schemeClr val="bg1"/>
                </a:solidFill>
              </a:rPr>
              <a:t> You sick, or in prison, and </a:t>
            </a:r>
            <a:r>
              <a:rPr lang="en-US" u="sng" dirty="0">
                <a:solidFill>
                  <a:schemeClr val="bg1"/>
                </a:solidFill>
              </a:rPr>
              <a:t>come</a:t>
            </a:r>
            <a:r>
              <a:rPr lang="en-US" dirty="0">
                <a:solidFill>
                  <a:schemeClr val="bg1"/>
                </a:solidFill>
              </a:rPr>
              <a:t> to You?’ </a:t>
            </a:r>
          </a:p>
          <a:p>
            <a:endParaRPr lang="en-US" dirty="0"/>
          </a:p>
        </p:txBody>
      </p:sp>
      <p:sp>
        <p:nvSpPr>
          <p:cNvPr id="4" name="Curved Down Arrow 3">
            <a:extLst>
              <a:ext uri="{FF2B5EF4-FFF2-40B4-BE49-F238E27FC236}">
                <a16:creationId xmlns:a16="http://schemas.microsoft.com/office/drawing/2014/main" id="{FAAEEAD5-D65D-DD04-2E29-25875CD02989}"/>
              </a:ext>
            </a:extLst>
          </p:cNvPr>
          <p:cNvSpPr/>
          <p:nvPr/>
        </p:nvSpPr>
        <p:spPr>
          <a:xfrm>
            <a:off x="3657600" y="3588152"/>
            <a:ext cx="1342663"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Curved Down Arrow 4">
            <a:extLst>
              <a:ext uri="{FF2B5EF4-FFF2-40B4-BE49-F238E27FC236}">
                <a16:creationId xmlns:a16="http://schemas.microsoft.com/office/drawing/2014/main" id="{5767C82F-D39A-4892-1E28-B457EE9AEA67}"/>
              </a:ext>
            </a:extLst>
          </p:cNvPr>
          <p:cNvSpPr/>
          <p:nvPr/>
        </p:nvSpPr>
        <p:spPr>
          <a:xfrm>
            <a:off x="5424668" y="3588152"/>
            <a:ext cx="1342663"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Curved Down Arrow 5">
            <a:extLst>
              <a:ext uri="{FF2B5EF4-FFF2-40B4-BE49-F238E27FC236}">
                <a16:creationId xmlns:a16="http://schemas.microsoft.com/office/drawing/2014/main" id="{444B75D3-8E20-7EF9-29C2-B61414E74302}"/>
              </a:ext>
            </a:extLst>
          </p:cNvPr>
          <p:cNvSpPr/>
          <p:nvPr/>
        </p:nvSpPr>
        <p:spPr>
          <a:xfrm>
            <a:off x="8731169" y="3588152"/>
            <a:ext cx="1342663"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Curved Down Arrow 6">
            <a:extLst>
              <a:ext uri="{FF2B5EF4-FFF2-40B4-BE49-F238E27FC236}">
                <a16:creationId xmlns:a16="http://schemas.microsoft.com/office/drawing/2014/main" id="{BDEEF287-D139-7D2C-B24A-4ADEB37BD802}"/>
              </a:ext>
            </a:extLst>
          </p:cNvPr>
          <p:cNvSpPr/>
          <p:nvPr/>
        </p:nvSpPr>
        <p:spPr>
          <a:xfrm>
            <a:off x="3327721" y="4518734"/>
            <a:ext cx="1672542"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Curved Down Arrow 8">
            <a:extLst>
              <a:ext uri="{FF2B5EF4-FFF2-40B4-BE49-F238E27FC236}">
                <a16:creationId xmlns:a16="http://schemas.microsoft.com/office/drawing/2014/main" id="{6D17A646-C532-1CD5-5070-7620E8FB4424}"/>
              </a:ext>
            </a:extLst>
          </p:cNvPr>
          <p:cNvSpPr/>
          <p:nvPr/>
        </p:nvSpPr>
        <p:spPr>
          <a:xfrm>
            <a:off x="5094789" y="4518734"/>
            <a:ext cx="1672542"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Curved Down Arrow 9">
            <a:extLst>
              <a:ext uri="{FF2B5EF4-FFF2-40B4-BE49-F238E27FC236}">
                <a16:creationId xmlns:a16="http://schemas.microsoft.com/office/drawing/2014/main" id="{716A4820-6DC3-EB46-1DAB-5170740ABE66}"/>
              </a:ext>
            </a:extLst>
          </p:cNvPr>
          <p:cNvSpPr/>
          <p:nvPr/>
        </p:nvSpPr>
        <p:spPr>
          <a:xfrm>
            <a:off x="8980024" y="4463878"/>
            <a:ext cx="1672542"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Curved Down Arrow 10">
            <a:extLst>
              <a:ext uri="{FF2B5EF4-FFF2-40B4-BE49-F238E27FC236}">
                <a16:creationId xmlns:a16="http://schemas.microsoft.com/office/drawing/2014/main" id="{AB9C05A0-6AA6-4A69-5545-6919162AFD89}"/>
              </a:ext>
            </a:extLst>
          </p:cNvPr>
          <p:cNvSpPr/>
          <p:nvPr/>
        </p:nvSpPr>
        <p:spPr>
          <a:xfrm>
            <a:off x="3492660" y="5394460"/>
            <a:ext cx="1416796"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Curved Down Arrow 11">
            <a:extLst>
              <a:ext uri="{FF2B5EF4-FFF2-40B4-BE49-F238E27FC236}">
                <a16:creationId xmlns:a16="http://schemas.microsoft.com/office/drawing/2014/main" id="{CD5EF7FE-521F-2593-6937-1CF12B9D71AE}"/>
              </a:ext>
            </a:extLst>
          </p:cNvPr>
          <p:cNvSpPr/>
          <p:nvPr/>
        </p:nvSpPr>
        <p:spPr>
          <a:xfrm>
            <a:off x="5000263" y="5394460"/>
            <a:ext cx="1416796"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Curved Down Arrow 12">
            <a:extLst>
              <a:ext uri="{FF2B5EF4-FFF2-40B4-BE49-F238E27FC236}">
                <a16:creationId xmlns:a16="http://schemas.microsoft.com/office/drawing/2014/main" id="{E1767417-B160-324B-32AE-195B7006C8FE}"/>
              </a:ext>
            </a:extLst>
          </p:cNvPr>
          <p:cNvSpPr/>
          <p:nvPr/>
        </p:nvSpPr>
        <p:spPr>
          <a:xfrm>
            <a:off x="6714831" y="5394460"/>
            <a:ext cx="1416796" cy="335666"/>
          </a:xfrm>
          <a:prstGeom prst="curvedDownArrow">
            <a:avLst/>
          </a:prstGeom>
          <a:solidFill>
            <a:srgbClr val="FFFF00"/>
          </a:solidFill>
          <a:ln w="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800093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404A8-4F34-13E3-9658-7D2E164F8128}"/>
              </a:ext>
            </a:extLst>
          </p:cNvPr>
          <p:cNvSpPr>
            <a:spLocks noGrp="1"/>
          </p:cNvSpPr>
          <p:nvPr>
            <p:ph type="title"/>
          </p:nvPr>
        </p:nvSpPr>
        <p:spPr>
          <a:xfrm>
            <a:off x="3183038" y="1012785"/>
            <a:ext cx="8390681" cy="1394227"/>
          </a:xfrm>
        </p:spPr>
        <p:txBody>
          <a:bodyPr>
            <a:noAutofit/>
          </a:bodyPr>
          <a:lstStyle/>
          <a:p>
            <a:pPr algn="ctr"/>
            <a:r>
              <a:rPr lang="en-US" dirty="0"/>
              <a:t>When we serve our Brethren</a:t>
            </a:r>
            <a:br>
              <a:rPr lang="en-US" dirty="0"/>
            </a:br>
            <a:r>
              <a:rPr lang="en-US" dirty="0"/>
              <a:t>it no different than serving Jesus Himself.</a:t>
            </a:r>
          </a:p>
        </p:txBody>
      </p:sp>
      <p:sp>
        <p:nvSpPr>
          <p:cNvPr id="3" name="Content Placeholder 2">
            <a:extLst>
              <a:ext uri="{FF2B5EF4-FFF2-40B4-BE49-F238E27FC236}">
                <a16:creationId xmlns:a16="http://schemas.microsoft.com/office/drawing/2014/main" id="{D700CE12-705F-D2E4-1708-7A7462652871}"/>
              </a:ext>
            </a:extLst>
          </p:cNvPr>
          <p:cNvSpPr>
            <a:spLocks noGrp="1"/>
          </p:cNvSpPr>
          <p:nvPr>
            <p:ph idx="1"/>
          </p:nvPr>
        </p:nvSpPr>
        <p:spPr>
          <a:xfrm>
            <a:off x="714254" y="3185931"/>
            <a:ext cx="10763491" cy="2416216"/>
          </a:xfrm>
        </p:spPr>
        <p:txBody>
          <a:bodyPr/>
          <a:lstStyle/>
          <a:p>
            <a:r>
              <a:rPr lang="en-US" dirty="0">
                <a:solidFill>
                  <a:schemeClr val="bg1"/>
                </a:solidFill>
              </a:rPr>
              <a:t>40 And the King will answer and say to them, </a:t>
            </a:r>
          </a:p>
          <a:p>
            <a:r>
              <a:rPr lang="en-US" sz="4000" dirty="0">
                <a:solidFill>
                  <a:schemeClr val="bg1"/>
                </a:solidFill>
              </a:rPr>
              <a:t>'Assuredly, I say to you, inasmuch as you did </a:t>
            </a:r>
            <a:r>
              <a:rPr lang="en-US" sz="4000" i="1" dirty="0">
                <a:solidFill>
                  <a:schemeClr val="bg1"/>
                </a:solidFill>
              </a:rPr>
              <a:t>it</a:t>
            </a:r>
            <a:r>
              <a:rPr lang="en-US" sz="4000" dirty="0">
                <a:solidFill>
                  <a:schemeClr val="bg1"/>
                </a:solidFill>
              </a:rPr>
              <a:t> to one of the least of these My brethren, you did </a:t>
            </a:r>
            <a:r>
              <a:rPr lang="en-US" sz="4000" i="1" dirty="0">
                <a:solidFill>
                  <a:schemeClr val="bg1"/>
                </a:solidFill>
              </a:rPr>
              <a:t>it</a:t>
            </a:r>
            <a:r>
              <a:rPr lang="en-US" sz="4000" dirty="0">
                <a:solidFill>
                  <a:schemeClr val="bg1"/>
                </a:solidFill>
              </a:rPr>
              <a:t> to Me.'</a:t>
            </a:r>
          </a:p>
        </p:txBody>
      </p:sp>
    </p:spTree>
    <p:extLst>
      <p:ext uri="{BB962C8B-B14F-4D97-AF65-F5344CB8AC3E}">
        <p14:creationId xmlns:p14="http://schemas.microsoft.com/office/powerpoint/2010/main" val="4046973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6D5B-EC62-9DA3-BCBD-88033B28D461}"/>
              </a:ext>
            </a:extLst>
          </p:cNvPr>
          <p:cNvSpPr>
            <a:spLocks noGrp="1"/>
          </p:cNvSpPr>
          <p:nvPr>
            <p:ph type="title"/>
          </p:nvPr>
        </p:nvSpPr>
        <p:spPr>
          <a:xfrm>
            <a:off x="4064504" y="1261642"/>
            <a:ext cx="6850423" cy="1667392"/>
          </a:xfrm>
        </p:spPr>
        <p:txBody>
          <a:bodyPr>
            <a:normAutofit/>
          </a:bodyPr>
          <a:lstStyle/>
          <a:p>
            <a:pPr algn="ctr"/>
            <a:r>
              <a:rPr lang="en-US" dirty="0"/>
              <a:t>Can WE </a:t>
            </a:r>
            <a:r>
              <a:rPr lang="en-US" u="sng" dirty="0"/>
              <a:t>Answer</a:t>
            </a:r>
            <a:r>
              <a:rPr lang="en-US" dirty="0"/>
              <a:t> the question asked by the “Righteous”?</a:t>
            </a:r>
          </a:p>
        </p:txBody>
      </p:sp>
      <p:sp>
        <p:nvSpPr>
          <p:cNvPr id="3" name="Content Placeholder 2">
            <a:extLst>
              <a:ext uri="{FF2B5EF4-FFF2-40B4-BE49-F238E27FC236}">
                <a16:creationId xmlns:a16="http://schemas.microsoft.com/office/drawing/2014/main" id="{B47D2B33-3A00-EA22-C87E-FCB2FB5F877E}"/>
              </a:ext>
            </a:extLst>
          </p:cNvPr>
          <p:cNvSpPr>
            <a:spLocks noGrp="1"/>
          </p:cNvSpPr>
          <p:nvPr>
            <p:ph idx="1"/>
          </p:nvPr>
        </p:nvSpPr>
        <p:spPr>
          <a:xfrm>
            <a:off x="462987" y="3428999"/>
            <a:ext cx="3842795" cy="3063875"/>
          </a:xfrm>
        </p:spPr>
        <p:txBody>
          <a:bodyPr>
            <a:normAutofit fontScale="85000" lnSpcReduction="20000"/>
          </a:bodyPr>
          <a:lstStyle/>
          <a:p>
            <a:endParaRPr lang="en-US" dirty="0"/>
          </a:p>
          <a:p>
            <a:r>
              <a:rPr lang="en-US" dirty="0">
                <a:solidFill>
                  <a:schemeClr val="bg1"/>
                </a:solidFill>
              </a:rPr>
              <a:t>WHEN,  did </a:t>
            </a:r>
            <a:r>
              <a:rPr lang="en-US" sz="5800" dirty="0">
                <a:solidFill>
                  <a:schemeClr val="bg1"/>
                </a:solidFill>
              </a:rPr>
              <a:t>I</a:t>
            </a:r>
            <a:r>
              <a:rPr lang="en-US" dirty="0">
                <a:solidFill>
                  <a:schemeClr val="bg1"/>
                </a:solidFill>
              </a:rPr>
              <a:t> …</a:t>
            </a:r>
          </a:p>
          <a:p>
            <a:pPr lvl="1"/>
            <a:r>
              <a:rPr lang="en-US" dirty="0">
                <a:solidFill>
                  <a:schemeClr val="bg1"/>
                </a:solidFill>
              </a:rPr>
              <a:t>Feed the hungry</a:t>
            </a:r>
          </a:p>
          <a:p>
            <a:pPr lvl="1"/>
            <a:r>
              <a:rPr lang="en-US" dirty="0">
                <a:solidFill>
                  <a:schemeClr val="bg1"/>
                </a:solidFill>
              </a:rPr>
              <a:t>Give drink to the thirsty</a:t>
            </a:r>
          </a:p>
          <a:p>
            <a:pPr lvl="1"/>
            <a:r>
              <a:rPr lang="en-US" dirty="0">
                <a:solidFill>
                  <a:schemeClr val="bg1"/>
                </a:solidFill>
              </a:rPr>
              <a:t>Take in the stranger</a:t>
            </a:r>
          </a:p>
          <a:p>
            <a:pPr lvl="1"/>
            <a:r>
              <a:rPr lang="en-US" dirty="0">
                <a:solidFill>
                  <a:schemeClr val="bg1"/>
                </a:solidFill>
              </a:rPr>
              <a:t>Clothe the naked</a:t>
            </a:r>
          </a:p>
          <a:p>
            <a:pPr lvl="1"/>
            <a:r>
              <a:rPr lang="en-US" dirty="0">
                <a:solidFill>
                  <a:schemeClr val="bg1"/>
                </a:solidFill>
              </a:rPr>
              <a:t>Visit the sick</a:t>
            </a:r>
          </a:p>
          <a:p>
            <a:pPr lvl="1"/>
            <a:r>
              <a:rPr lang="en-US" dirty="0">
                <a:solidFill>
                  <a:schemeClr val="bg1"/>
                </a:solidFill>
              </a:rPr>
              <a:t>Visit the imprisoned</a:t>
            </a:r>
          </a:p>
        </p:txBody>
      </p:sp>
      <p:sp>
        <p:nvSpPr>
          <p:cNvPr id="4" name="Right Arrow 3">
            <a:extLst>
              <a:ext uri="{FF2B5EF4-FFF2-40B4-BE49-F238E27FC236}">
                <a16:creationId xmlns:a16="http://schemas.microsoft.com/office/drawing/2014/main" id="{9A4DAF66-7421-2189-3789-E015EBD0BEEA}"/>
              </a:ext>
            </a:extLst>
          </p:cNvPr>
          <p:cNvSpPr/>
          <p:nvPr/>
        </p:nvSpPr>
        <p:spPr>
          <a:xfrm>
            <a:off x="4791919" y="4780344"/>
            <a:ext cx="1551008" cy="48613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65CD809-FDA9-8033-22DE-ACE78F859212}"/>
              </a:ext>
            </a:extLst>
          </p:cNvPr>
          <p:cNvSpPr txBox="1"/>
          <p:nvPr/>
        </p:nvSpPr>
        <p:spPr>
          <a:xfrm>
            <a:off x="6349126" y="3900027"/>
            <a:ext cx="1782501" cy="2092881"/>
          </a:xfrm>
          <a:prstGeom prst="rect">
            <a:avLst/>
          </a:prstGeom>
          <a:noFill/>
        </p:spPr>
        <p:txBody>
          <a:bodyPr wrap="square" rtlCol="0">
            <a:spAutoFit/>
          </a:bodyPr>
          <a:lstStyle/>
          <a:p>
            <a:pPr algn="ctr"/>
            <a:r>
              <a:rPr lang="en-US" sz="2600" b="1" dirty="0">
                <a:solidFill>
                  <a:schemeClr val="bg1"/>
                </a:solidFill>
                <a:latin typeface="Bodoni MT" panose="02070603080606020203" pitchFamily="18" charset="77"/>
              </a:rPr>
              <a:t>one of the least of these </a:t>
            </a:r>
          </a:p>
          <a:p>
            <a:pPr algn="ctr"/>
            <a:r>
              <a:rPr lang="en-US" sz="2600" b="1" dirty="0">
                <a:solidFill>
                  <a:schemeClr val="bg1"/>
                </a:solidFill>
                <a:latin typeface="Bodoni MT" panose="02070603080606020203" pitchFamily="18" charset="77"/>
              </a:rPr>
              <a:t>My brethren, </a:t>
            </a:r>
          </a:p>
        </p:txBody>
      </p:sp>
      <p:sp>
        <p:nvSpPr>
          <p:cNvPr id="6" name="TextBox 5">
            <a:extLst>
              <a:ext uri="{FF2B5EF4-FFF2-40B4-BE49-F238E27FC236}">
                <a16:creationId xmlns:a16="http://schemas.microsoft.com/office/drawing/2014/main" id="{C138B800-8E2D-76E8-CA32-DDC73724D5D7}"/>
              </a:ext>
            </a:extLst>
          </p:cNvPr>
          <p:cNvSpPr txBox="1"/>
          <p:nvPr/>
        </p:nvSpPr>
        <p:spPr>
          <a:xfrm>
            <a:off x="9778082" y="4558595"/>
            <a:ext cx="1294457" cy="707886"/>
          </a:xfrm>
          <a:prstGeom prst="rect">
            <a:avLst/>
          </a:prstGeom>
          <a:noFill/>
        </p:spPr>
        <p:txBody>
          <a:bodyPr wrap="none" rtlCol="0">
            <a:spAutoFit/>
          </a:bodyPr>
          <a:lstStyle/>
          <a:p>
            <a:r>
              <a:rPr lang="en-US" sz="4000" b="1" dirty="0">
                <a:solidFill>
                  <a:schemeClr val="bg1"/>
                </a:solidFill>
                <a:latin typeface="Bodoni MT" panose="02070603080606020203" pitchFamily="18" charset="77"/>
              </a:rPr>
              <a:t>Jesus</a:t>
            </a:r>
          </a:p>
        </p:txBody>
      </p:sp>
      <p:sp>
        <p:nvSpPr>
          <p:cNvPr id="7" name="Right Arrow 6">
            <a:extLst>
              <a:ext uri="{FF2B5EF4-FFF2-40B4-BE49-F238E27FC236}">
                <a16:creationId xmlns:a16="http://schemas.microsoft.com/office/drawing/2014/main" id="{42E0E92F-C151-59ED-3F67-C1E6A5F801C5}"/>
              </a:ext>
            </a:extLst>
          </p:cNvPr>
          <p:cNvSpPr/>
          <p:nvPr/>
        </p:nvSpPr>
        <p:spPr>
          <a:xfrm>
            <a:off x="8131627" y="4780343"/>
            <a:ext cx="1551008" cy="486137"/>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255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p:bldP spid="6"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BB5639-3345-A947-10F5-F1F7CD286A60}"/>
              </a:ext>
            </a:extLst>
          </p:cNvPr>
          <p:cNvSpPr>
            <a:spLocks noGrp="1"/>
          </p:cNvSpPr>
          <p:nvPr>
            <p:ph idx="1"/>
          </p:nvPr>
        </p:nvSpPr>
        <p:spPr>
          <a:xfrm>
            <a:off x="4328931" y="787079"/>
            <a:ext cx="7013294" cy="3333508"/>
          </a:xfrm>
        </p:spPr>
        <p:txBody>
          <a:bodyPr>
            <a:normAutofit/>
          </a:bodyPr>
          <a:lstStyle/>
          <a:p>
            <a:r>
              <a:rPr lang="en-US" sz="3600" dirty="0">
                <a:solidFill>
                  <a:srgbClr val="D8A048"/>
                </a:solidFill>
              </a:rPr>
              <a:t>'Assuredly, </a:t>
            </a:r>
          </a:p>
          <a:p>
            <a:r>
              <a:rPr lang="en-US" sz="3600" dirty="0">
                <a:solidFill>
                  <a:srgbClr val="D8A048"/>
                </a:solidFill>
              </a:rPr>
              <a:t>I say to you, </a:t>
            </a:r>
          </a:p>
          <a:p>
            <a:r>
              <a:rPr lang="en-US" sz="3600" dirty="0">
                <a:solidFill>
                  <a:srgbClr val="D8A048"/>
                </a:solidFill>
              </a:rPr>
              <a:t>inasmuch as you did </a:t>
            </a:r>
            <a:r>
              <a:rPr lang="en-US" sz="3600" i="1" dirty="0">
                <a:solidFill>
                  <a:srgbClr val="D8A048"/>
                </a:solidFill>
              </a:rPr>
              <a:t>it</a:t>
            </a:r>
            <a:r>
              <a:rPr lang="en-US" sz="3600" dirty="0">
                <a:solidFill>
                  <a:srgbClr val="D8A048"/>
                </a:solidFill>
              </a:rPr>
              <a:t> to one of the least of these My brethren, </a:t>
            </a:r>
          </a:p>
          <a:p>
            <a:r>
              <a:rPr lang="en-US" sz="3600" dirty="0">
                <a:solidFill>
                  <a:srgbClr val="D8A048"/>
                </a:solidFill>
              </a:rPr>
              <a:t>you did </a:t>
            </a:r>
            <a:r>
              <a:rPr lang="en-US" sz="3600" i="1" dirty="0">
                <a:solidFill>
                  <a:srgbClr val="D8A048"/>
                </a:solidFill>
              </a:rPr>
              <a:t>it</a:t>
            </a:r>
            <a:r>
              <a:rPr lang="en-US" sz="3600" dirty="0">
                <a:solidFill>
                  <a:srgbClr val="D8A048"/>
                </a:solidFill>
              </a:rPr>
              <a:t> to Me.' </a:t>
            </a:r>
          </a:p>
        </p:txBody>
      </p:sp>
      <p:sp>
        <p:nvSpPr>
          <p:cNvPr id="4" name="TextBox 3">
            <a:extLst>
              <a:ext uri="{FF2B5EF4-FFF2-40B4-BE49-F238E27FC236}">
                <a16:creationId xmlns:a16="http://schemas.microsoft.com/office/drawing/2014/main" id="{E70B5B49-D4DC-79FF-AC39-FFC7F897D3DF}"/>
              </a:ext>
            </a:extLst>
          </p:cNvPr>
          <p:cNvSpPr txBox="1"/>
          <p:nvPr/>
        </p:nvSpPr>
        <p:spPr>
          <a:xfrm>
            <a:off x="2378753" y="3993265"/>
            <a:ext cx="7202997" cy="1754326"/>
          </a:xfrm>
          <a:prstGeom prst="rect">
            <a:avLst/>
          </a:prstGeom>
          <a:noFill/>
        </p:spPr>
        <p:txBody>
          <a:bodyPr wrap="none" rtlCol="0">
            <a:spAutoFit/>
          </a:bodyPr>
          <a:lstStyle/>
          <a:p>
            <a:pPr algn="ctr"/>
            <a:r>
              <a:rPr lang="en-US" sz="3600" b="1" dirty="0">
                <a:solidFill>
                  <a:schemeClr val="bg1"/>
                </a:solidFill>
                <a:latin typeface="Bodoni MT" panose="02070603080606020203" pitchFamily="18" charset="77"/>
              </a:rPr>
              <a:t>Jesus is teaching us to love God First </a:t>
            </a:r>
          </a:p>
          <a:p>
            <a:pPr algn="ctr"/>
            <a:r>
              <a:rPr lang="en-US" sz="3600" b="1" dirty="0">
                <a:solidFill>
                  <a:schemeClr val="bg1"/>
                </a:solidFill>
                <a:latin typeface="Bodoni MT" panose="02070603080606020203" pitchFamily="18" charset="77"/>
              </a:rPr>
              <a:t>and then love One Another</a:t>
            </a:r>
          </a:p>
          <a:p>
            <a:pPr algn="ctr"/>
            <a:r>
              <a:rPr lang="en-US" sz="3600" b="1" dirty="0">
                <a:solidFill>
                  <a:schemeClr val="bg1"/>
                </a:solidFill>
                <a:latin typeface="Bodoni MT" panose="02070603080606020203" pitchFamily="18" charset="77"/>
              </a:rPr>
              <a:t>Mt 22:36-40</a:t>
            </a:r>
          </a:p>
        </p:txBody>
      </p:sp>
      <p:sp>
        <p:nvSpPr>
          <p:cNvPr id="7" name="TextBox 6">
            <a:extLst>
              <a:ext uri="{FF2B5EF4-FFF2-40B4-BE49-F238E27FC236}">
                <a16:creationId xmlns:a16="http://schemas.microsoft.com/office/drawing/2014/main" id="{0DA64E21-DA63-E374-5A27-E750053FF569}"/>
              </a:ext>
            </a:extLst>
          </p:cNvPr>
          <p:cNvSpPr txBox="1"/>
          <p:nvPr/>
        </p:nvSpPr>
        <p:spPr>
          <a:xfrm>
            <a:off x="3934587" y="5932026"/>
            <a:ext cx="4527714" cy="646331"/>
          </a:xfrm>
          <a:prstGeom prst="rect">
            <a:avLst/>
          </a:prstGeom>
          <a:noFill/>
        </p:spPr>
        <p:txBody>
          <a:bodyPr wrap="none" rtlCol="0">
            <a:spAutoFit/>
          </a:bodyPr>
          <a:lstStyle/>
          <a:p>
            <a:r>
              <a:rPr lang="en-US" sz="3600" b="1" dirty="0">
                <a:solidFill>
                  <a:schemeClr val="bg1"/>
                </a:solidFill>
                <a:latin typeface="Bodoni MT" panose="02070603080606020203" pitchFamily="18" charset="77"/>
              </a:rPr>
              <a:t>Loving God comes first</a:t>
            </a:r>
          </a:p>
        </p:txBody>
      </p:sp>
    </p:spTree>
    <p:extLst>
      <p:ext uri="{BB962C8B-B14F-4D97-AF65-F5344CB8AC3E}">
        <p14:creationId xmlns:p14="http://schemas.microsoft.com/office/powerpoint/2010/main" val="1572014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B4CA0-1197-1139-CB16-962EC0210E01}"/>
              </a:ext>
            </a:extLst>
          </p:cNvPr>
          <p:cNvSpPr>
            <a:spLocks noGrp="1"/>
          </p:cNvSpPr>
          <p:nvPr>
            <p:ph type="title"/>
          </p:nvPr>
        </p:nvSpPr>
        <p:spPr>
          <a:xfrm>
            <a:off x="4770559" y="874411"/>
            <a:ext cx="6444343" cy="614589"/>
          </a:xfrm>
        </p:spPr>
        <p:txBody>
          <a:bodyPr>
            <a:noAutofit/>
          </a:bodyPr>
          <a:lstStyle/>
          <a:p>
            <a:pPr algn="ctr"/>
            <a:r>
              <a:rPr lang="en-US" sz="5400" dirty="0">
                <a:solidFill>
                  <a:srgbClr val="F8D088"/>
                </a:solidFill>
              </a:rPr>
              <a:t>Acts 9:23-31</a:t>
            </a:r>
            <a:endParaRPr lang="en-US" sz="5400" dirty="0"/>
          </a:p>
        </p:txBody>
      </p:sp>
      <p:sp>
        <p:nvSpPr>
          <p:cNvPr id="4" name="Content Placeholder 2">
            <a:extLst>
              <a:ext uri="{FF2B5EF4-FFF2-40B4-BE49-F238E27FC236}">
                <a16:creationId xmlns:a16="http://schemas.microsoft.com/office/drawing/2014/main" id="{372C336E-CB8D-F3B7-6672-61AE6AE72A3F}"/>
              </a:ext>
            </a:extLst>
          </p:cNvPr>
          <p:cNvSpPr>
            <a:spLocks noGrp="1"/>
          </p:cNvSpPr>
          <p:nvPr>
            <p:ph idx="1"/>
          </p:nvPr>
        </p:nvSpPr>
        <p:spPr>
          <a:xfrm>
            <a:off x="347240" y="3824276"/>
            <a:ext cx="11006559" cy="782450"/>
          </a:xfrm>
        </p:spPr>
        <p:txBody>
          <a:bodyPr>
            <a:normAutofit/>
          </a:bodyPr>
          <a:lstStyle/>
          <a:p>
            <a:pPr algn="ctr"/>
            <a:r>
              <a:rPr lang="en-US" sz="4800" dirty="0">
                <a:solidFill>
                  <a:schemeClr val="bg1"/>
                </a:solidFill>
              </a:rPr>
              <a:t>Read in your Bible</a:t>
            </a:r>
          </a:p>
        </p:txBody>
      </p:sp>
    </p:spTree>
    <p:extLst>
      <p:ext uri="{BB962C8B-B14F-4D97-AF65-F5344CB8AC3E}">
        <p14:creationId xmlns:p14="http://schemas.microsoft.com/office/powerpoint/2010/main" val="1945347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BFA39-5D35-3114-B4CE-D37C30463C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29199D-62DB-F739-2DA7-1A77DDEF35F7}"/>
              </a:ext>
            </a:extLst>
          </p:cNvPr>
          <p:cNvSpPr>
            <a:spLocks noGrp="1"/>
          </p:cNvSpPr>
          <p:nvPr>
            <p:ph type="title"/>
          </p:nvPr>
        </p:nvSpPr>
        <p:spPr>
          <a:xfrm>
            <a:off x="4373218" y="1"/>
            <a:ext cx="7315199" cy="979714"/>
          </a:xfrm>
        </p:spPr>
        <p:txBody>
          <a:bodyPr>
            <a:noAutofit/>
          </a:bodyPr>
          <a:lstStyle/>
          <a:p>
            <a:pPr algn="ctr"/>
            <a:r>
              <a:rPr lang="en-US" sz="4400" dirty="0">
                <a:solidFill>
                  <a:srgbClr val="F8D088"/>
                </a:solidFill>
              </a:rPr>
              <a:t>Acts 9:23-31</a:t>
            </a:r>
            <a:r>
              <a:rPr lang="en-US" sz="4400" dirty="0">
                <a:solidFill>
                  <a:schemeClr val="bg1"/>
                </a:solidFill>
              </a:rPr>
              <a:t> </a:t>
            </a:r>
            <a:r>
              <a:rPr lang="en-US" sz="4400" dirty="0"/>
              <a:t>Embraced Paul</a:t>
            </a:r>
          </a:p>
        </p:txBody>
      </p:sp>
      <p:sp>
        <p:nvSpPr>
          <p:cNvPr id="3" name="Content Placeholder 2">
            <a:extLst>
              <a:ext uri="{FF2B5EF4-FFF2-40B4-BE49-F238E27FC236}">
                <a16:creationId xmlns:a16="http://schemas.microsoft.com/office/drawing/2014/main" id="{ED95E7AD-7436-F81E-4597-0A9479234FA5}"/>
              </a:ext>
            </a:extLst>
          </p:cNvPr>
          <p:cNvSpPr>
            <a:spLocks noGrp="1"/>
          </p:cNvSpPr>
          <p:nvPr>
            <p:ph idx="1"/>
          </p:nvPr>
        </p:nvSpPr>
        <p:spPr>
          <a:xfrm>
            <a:off x="4373218" y="1164771"/>
            <a:ext cx="7659756" cy="2955816"/>
          </a:xfrm>
        </p:spPr>
        <p:txBody>
          <a:bodyPr/>
          <a:lstStyle/>
          <a:p>
            <a:r>
              <a:rPr lang="en-US" dirty="0">
                <a:solidFill>
                  <a:schemeClr val="bg1"/>
                </a:solidFill>
              </a:rPr>
              <a:t>Jews plotted to kill Saul in Damascus</a:t>
            </a:r>
          </a:p>
          <a:p>
            <a:r>
              <a:rPr lang="en-US" dirty="0">
                <a:solidFill>
                  <a:schemeClr val="bg1"/>
                </a:solidFill>
              </a:rPr>
              <a:t>Disciples took Saul to Jerusalem</a:t>
            </a:r>
          </a:p>
          <a:p>
            <a:r>
              <a:rPr lang="en-US" dirty="0">
                <a:solidFill>
                  <a:schemeClr val="bg1"/>
                </a:solidFill>
              </a:rPr>
              <a:t>Apostles and Disciples were afraid</a:t>
            </a:r>
          </a:p>
          <a:p>
            <a:r>
              <a:rPr lang="en-US" dirty="0">
                <a:solidFill>
                  <a:schemeClr val="bg1"/>
                </a:solidFill>
              </a:rPr>
              <a:t>Barnabas took him and brought him to the Apostles</a:t>
            </a:r>
          </a:p>
          <a:p>
            <a:r>
              <a:rPr lang="en-US" dirty="0">
                <a:solidFill>
                  <a:schemeClr val="bg1"/>
                </a:solidFill>
              </a:rPr>
              <a:t>Declared Sauls conversion and Preaching</a:t>
            </a:r>
            <a:endParaRPr lang="en-US" dirty="0"/>
          </a:p>
        </p:txBody>
      </p:sp>
      <p:sp>
        <p:nvSpPr>
          <p:cNvPr id="4" name="TextBox 3">
            <a:extLst>
              <a:ext uri="{FF2B5EF4-FFF2-40B4-BE49-F238E27FC236}">
                <a16:creationId xmlns:a16="http://schemas.microsoft.com/office/drawing/2014/main" id="{5E95DC03-1FCA-6EBA-DAF8-4EED88F806CF}"/>
              </a:ext>
            </a:extLst>
          </p:cNvPr>
          <p:cNvSpPr txBox="1"/>
          <p:nvPr/>
        </p:nvSpPr>
        <p:spPr>
          <a:xfrm>
            <a:off x="159026" y="3661909"/>
            <a:ext cx="3935896" cy="2862322"/>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r>
              <a:rPr lang="en-US" sz="2000" dirty="0"/>
              <a:t>Character of Barnabas</a:t>
            </a:r>
          </a:p>
          <a:p>
            <a:pPr marL="742950" lvl="1" indent="-285750">
              <a:buFont typeface="Courier New" panose="02070309020205020404" pitchFamily="49" charset="0"/>
              <a:buChar char="o"/>
            </a:pPr>
            <a:r>
              <a:rPr lang="en-US" sz="2000" dirty="0"/>
              <a:t>Bold-Took Saul to Apostles</a:t>
            </a:r>
          </a:p>
          <a:p>
            <a:pPr marL="742950" lvl="1" indent="-285750">
              <a:buFont typeface="Courier New" panose="02070309020205020404" pitchFamily="49" charset="0"/>
              <a:buChar char="o"/>
            </a:pPr>
            <a:r>
              <a:rPr lang="en-US" sz="2000" dirty="0"/>
              <a:t>Vocal-Stood up for Saul the persecutor of Christians</a:t>
            </a:r>
          </a:p>
          <a:p>
            <a:pPr marL="742950" lvl="1" indent="-285750">
              <a:buFont typeface="Courier New" panose="02070309020205020404" pitchFamily="49" charset="0"/>
              <a:buChar char="o"/>
            </a:pPr>
            <a:r>
              <a:rPr lang="en-US" sz="2000" dirty="0"/>
              <a:t>Convinced Apostles to accept Saul based on Saul’s conversion</a:t>
            </a:r>
          </a:p>
          <a:p>
            <a:pPr marL="742950" lvl="1" indent="-285750">
              <a:buFont typeface="Courier New" panose="02070309020205020404" pitchFamily="49" charset="0"/>
              <a:buChar char="o"/>
            </a:pPr>
            <a:r>
              <a:rPr lang="en-US" sz="2000" dirty="0"/>
              <a:t>Churches at Tarsus, Galilee and Samaria were edified</a:t>
            </a:r>
          </a:p>
        </p:txBody>
      </p:sp>
      <p:pic>
        <p:nvPicPr>
          <p:cNvPr id="5" name="Graphic 4" descr="Old Key outline">
            <a:extLst>
              <a:ext uri="{FF2B5EF4-FFF2-40B4-BE49-F238E27FC236}">
                <a16:creationId xmlns:a16="http://schemas.microsoft.com/office/drawing/2014/main" id="{B6CEC1B0-9985-464C-B584-F80E1BA17D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384852" y="2837770"/>
            <a:ext cx="914400" cy="914400"/>
          </a:xfrm>
          <a:prstGeom prst="rect">
            <a:avLst/>
          </a:prstGeom>
        </p:spPr>
      </p:pic>
      <p:sp>
        <p:nvSpPr>
          <p:cNvPr id="6" name="TextBox 5">
            <a:extLst>
              <a:ext uri="{FF2B5EF4-FFF2-40B4-BE49-F238E27FC236}">
                <a16:creationId xmlns:a16="http://schemas.microsoft.com/office/drawing/2014/main" id="{6A176581-5760-EDA6-B547-B9BBAE51EC66}"/>
              </a:ext>
            </a:extLst>
          </p:cNvPr>
          <p:cNvSpPr txBox="1"/>
          <p:nvPr/>
        </p:nvSpPr>
        <p:spPr>
          <a:xfrm>
            <a:off x="5521124" y="5016125"/>
            <a:ext cx="5158785" cy="1200329"/>
          </a:xfrm>
          <a:prstGeom prst="rect">
            <a:avLst/>
          </a:prstGeom>
          <a:noFill/>
        </p:spPr>
        <p:txBody>
          <a:bodyPr wrap="none" rtlCol="0">
            <a:spAutoFit/>
          </a:bodyPr>
          <a:lstStyle/>
          <a:p>
            <a:r>
              <a:rPr lang="en-US" sz="3600" b="1" dirty="0">
                <a:solidFill>
                  <a:schemeClr val="bg1"/>
                </a:solidFill>
                <a:latin typeface="Bodoni 72 Oldstyle" pitchFamily="2" charset="0"/>
              </a:rPr>
              <a:t>Barnabus stood up for Paul</a:t>
            </a:r>
          </a:p>
          <a:p>
            <a:endParaRPr lang="en-US" sz="3600" b="1" dirty="0">
              <a:solidFill>
                <a:schemeClr val="bg1"/>
              </a:solidFill>
              <a:latin typeface="Bodoni 72 Oldstyle" pitchFamily="2" charset="0"/>
            </a:endParaRPr>
          </a:p>
        </p:txBody>
      </p:sp>
    </p:spTree>
    <p:extLst>
      <p:ext uri="{BB962C8B-B14F-4D97-AF65-F5344CB8AC3E}">
        <p14:creationId xmlns:p14="http://schemas.microsoft.com/office/powerpoint/2010/main" val="407956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B9861-CA88-55EC-04D5-806F1EB29F78}"/>
              </a:ext>
            </a:extLst>
          </p:cNvPr>
          <p:cNvSpPr>
            <a:spLocks noGrp="1"/>
          </p:cNvSpPr>
          <p:nvPr>
            <p:ph type="title"/>
          </p:nvPr>
        </p:nvSpPr>
        <p:spPr>
          <a:xfrm>
            <a:off x="4677963" y="1082755"/>
            <a:ext cx="6444343" cy="614589"/>
          </a:xfrm>
        </p:spPr>
        <p:txBody>
          <a:bodyPr vert="horz" lIns="91440" tIns="45720" rIns="91440" bIns="45720" rtlCol="0" anchor="ctr">
            <a:noAutofit/>
          </a:bodyPr>
          <a:lstStyle/>
          <a:p>
            <a:pPr algn="ctr"/>
            <a:r>
              <a:rPr lang="en-US" sz="5400" dirty="0">
                <a:solidFill>
                  <a:srgbClr val="F8D088"/>
                </a:solidFill>
              </a:rPr>
              <a:t>Acts 11:19-30</a:t>
            </a:r>
          </a:p>
        </p:txBody>
      </p:sp>
      <p:sp>
        <p:nvSpPr>
          <p:cNvPr id="3" name="Content Placeholder 2">
            <a:extLst>
              <a:ext uri="{FF2B5EF4-FFF2-40B4-BE49-F238E27FC236}">
                <a16:creationId xmlns:a16="http://schemas.microsoft.com/office/drawing/2014/main" id="{CBED8C42-6DA3-5B57-55BA-A00A7F55B853}"/>
              </a:ext>
            </a:extLst>
          </p:cNvPr>
          <p:cNvSpPr>
            <a:spLocks noGrp="1"/>
          </p:cNvSpPr>
          <p:nvPr>
            <p:ph idx="1"/>
          </p:nvPr>
        </p:nvSpPr>
        <p:spPr>
          <a:xfrm>
            <a:off x="347240" y="3824276"/>
            <a:ext cx="11006559" cy="782450"/>
          </a:xfrm>
        </p:spPr>
        <p:txBody>
          <a:bodyPr>
            <a:normAutofit/>
          </a:bodyPr>
          <a:lstStyle/>
          <a:p>
            <a:pPr algn="ctr"/>
            <a:r>
              <a:rPr lang="en-US" sz="4800" dirty="0">
                <a:solidFill>
                  <a:schemeClr val="bg1"/>
                </a:solidFill>
              </a:rPr>
              <a:t>Read in your Bible</a:t>
            </a:r>
          </a:p>
        </p:txBody>
      </p:sp>
    </p:spTree>
    <p:extLst>
      <p:ext uri="{BB962C8B-B14F-4D97-AF65-F5344CB8AC3E}">
        <p14:creationId xmlns:p14="http://schemas.microsoft.com/office/powerpoint/2010/main" val="3800430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DE13D-596E-7929-F2DE-2D8B01BC7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D57A28-B626-874B-8AE9-309E41AEB6E9}"/>
              </a:ext>
            </a:extLst>
          </p:cNvPr>
          <p:cNvSpPr>
            <a:spLocks noGrp="1"/>
          </p:cNvSpPr>
          <p:nvPr>
            <p:ph type="title"/>
          </p:nvPr>
        </p:nvSpPr>
        <p:spPr>
          <a:xfrm>
            <a:off x="4267200" y="333769"/>
            <a:ext cx="7566992" cy="979714"/>
          </a:xfrm>
        </p:spPr>
        <p:txBody>
          <a:bodyPr>
            <a:noAutofit/>
          </a:bodyPr>
          <a:lstStyle/>
          <a:p>
            <a:pPr algn="ctr"/>
            <a:r>
              <a:rPr lang="en-US" sz="4400" dirty="0">
                <a:solidFill>
                  <a:srgbClr val="F8D088"/>
                </a:solidFill>
              </a:rPr>
              <a:t>Acts 11:19-30 Encouraged church at Antioch</a:t>
            </a:r>
          </a:p>
        </p:txBody>
      </p:sp>
      <p:sp>
        <p:nvSpPr>
          <p:cNvPr id="3" name="Content Placeholder 2">
            <a:extLst>
              <a:ext uri="{FF2B5EF4-FFF2-40B4-BE49-F238E27FC236}">
                <a16:creationId xmlns:a16="http://schemas.microsoft.com/office/drawing/2014/main" id="{CA652771-086B-142D-727E-C2B989F42940}"/>
              </a:ext>
            </a:extLst>
          </p:cNvPr>
          <p:cNvSpPr>
            <a:spLocks noGrp="1"/>
          </p:cNvSpPr>
          <p:nvPr>
            <p:ph idx="1"/>
          </p:nvPr>
        </p:nvSpPr>
        <p:spPr>
          <a:xfrm>
            <a:off x="5995662" y="1455087"/>
            <a:ext cx="5344886" cy="4994276"/>
          </a:xfrm>
        </p:spPr>
        <p:txBody>
          <a:bodyPr/>
          <a:lstStyle/>
          <a:p>
            <a:r>
              <a:rPr lang="en-US" dirty="0">
                <a:solidFill>
                  <a:schemeClr val="bg1"/>
                </a:solidFill>
              </a:rPr>
              <a:t>Some Disciples fled Jerusalem</a:t>
            </a:r>
          </a:p>
          <a:p>
            <a:r>
              <a:rPr lang="en-US" dirty="0">
                <a:solidFill>
                  <a:schemeClr val="bg1"/>
                </a:solidFill>
              </a:rPr>
              <a:t>Preached the Lord Jesus in Phoenicia, Cyprus, and Antioch</a:t>
            </a:r>
          </a:p>
          <a:p>
            <a:r>
              <a:rPr lang="en-US" dirty="0">
                <a:solidFill>
                  <a:schemeClr val="bg1"/>
                </a:solidFill>
              </a:rPr>
              <a:t>Preached to Hellenists in Antioch</a:t>
            </a:r>
          </a:p>
          <a:p>
            <a:r>
              <a:rPr lang="en-US" dirty="0">
                <a:solidFill>
                  <a:schemeClr val="bg1"/>
                </a:solidFill>
              </a:rPr>
              <a:t>Great number believed and turned to the Lord</a:t>
            </a:r>
          </a:p>
          <a:p>
            <a:r>
              <a:rPr lang="en-US" dirty="0">
                <a:solidFill>
                  <a:schemeClr val="bg1"/>
                </a:solidFill>
              </a:rPr>
              <a:t>Church of Jerusalem sent Barnabas to Antioch</a:t>
            </a:r>
          </a:p>
          <a:p>
            <a:r>
              <a:rPr lang="en-US" dirty="0">
                <a:solidFill>
                  <a:schemeClr val="bg1"/>
                </a:solidFill>
              </a:rPr>
              <a:t>Barnabas encouraged the church</a:t>
            </a:r>
          </a:p>
        </p:txBody>
      </p:sp>
      <p:sp>
        <p:nvSpPr>
          <p:cNvPr id="4" name="TextBox 3">
            <a:extLst>
              <a:ext uri="{FF2B5EF4-FFF2-40B4-BE49-F238E27FC236}">
                <a16:creationId xmlns:a16="http://schemas.microsoft.com/office/drawing/2014/main" id="{28A6941D-4597-CD4F-CD08-91828F43B245}"/>
              </a:ext>
            </a:extLst>
          </p:cNvPr>
          <p:cNvSpPr txBox="1"/>
          <p:nvPr/>
        </p:nvSpPr>
        <p:spPr>
          <a:xfrm>
            <a:off x="238539" y="3661909"/>
            <a:ext cx="4253948" cy="2862322"/>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r>
              <a:rPr lang="en-US" sz="2000" dirty="0"/>
              <a:t>Character of Barnabas</a:t>
            </a:r>
          </a:p>
          <a:p>
            <a:pPr marL="285750" indent="-285750">
              <a:buFont typeface="Courier New" panose="02070309020205020404" pitchFamily="49" charset="0"/>
              <a:buChar char="o"/>
            </a:pPr>
            <a:r>
              <a:rPr lang="en-US" sz="2000" dirty="0"/>
              <a:t>Trusted by apostles</a:t>
            </a:r>
          </a:p>
          <a:p>
            <a:pPr marL="285750" indent="-285750">
              <a:buFont typeface="Courier New" panose="02070309020205020404" pitchFamily="49" charset="0"/>
              <a:buChar char="o"/>
            </a:pPr>
            <a:r>
              <a:rPr lang="en-US" sz="2000" dirty="0"/>
              <a:t>Boldly taught the truth in face of persecution</a:t>
            </a:r>
          </a:p>
          <a:p>
            <a:pPr marL="285750" indent="-285750">
              <a:buFont typeface="Courier New" panose="02070309020205020404" pitchFamily="49" charset="0"/>
              <a:buChar char="o"/>
            </a:pPr>
            <a:r>
              <a:rPr lang="en-US" sz="2000" dirty="0"/>
              <a:t>Encouraged church at Antioch</a:t>
            </a:r>
          </a:p>
          <a:p>
            <a:pPr marL="285750" indent="-285750">
              <a:buFont typeface="Courier New" panose="02070309020205020404" pitchFamily="49" charset="0"/>
              <a:buChar char="o"/>
            </a:pPr>
            <a:r>
              <a:rPr lang="en-US" sz="2000" dirty="0"/>
              <a:t>A good Man Full of the Holy Spirit and Faith</a:t>
            </a:r>
          </a:p>
          <a:p>
            <a:pPr marL="285750" indent="-285750">
              <a:buFont typeface="Courier New" panose="02070309020205020404" pitchFamily="49" charset="0"/>
              <a:buChar char="o"/>
            </a:pPr>
            <a:r>
              <a:rPr lang="en-US" sz="2000" dirty="0"/>
              <a:t>Left to seek Saul</a:t>
            </a:r>
          </a:p>
          <a:p>
            <a:pPr marL="285750" indent="-285750">
              <a:buFont typeface="Courier New" panose="02070309020205020404" pitchFamily="49" charset="0"/>
              <a:buChar char="o"/>
            </a:pPr>
            <a:r>
              <a:rPr lang="en-US" sz="2000" dirty="0"/>
              <a:t>Spent 1 year in Antioch with Saul </a:t>
            </a:r>
          </a:p>
        </p:txBody>
      </p:sp>
      <p:pic>
        <p:nvPicPr>
          <p:cNvPr id="5" name="Graphic 4" descr="Old Key outline">
            <a:extLst>
              <a:ext uri="{FF2B5EF4-FFF2-40B4-BE49-F238E27FC236}">
                <a16:creationId xmlns:a16="http://schemas.microsoft.com/office/drawing/2014/main" id="{DA64F171-E440-A9E4-7FE0-3B878AD019D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439011">
            <a:off x="1596888" y="2848548"/>
            <a:ext cx="914400" cy="914400"/>
          </a:xfrm>
          <a:prstGeom prst="rect">
            <a:avLst/>
          </a:prstGeom>
        </p:spPr>
      </p:pic>
    </p:spTree>
    <p:extLst>
      <p:ext uri="{BB962C8B-B14F-4D97-AF65-F5344CB8AC3E}">
        <p14:creationId xmlns:p14="http://schemas.microsoft.com/office/powerpoint/2010/main" val="406521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188BA-B1E5-F272-9A2D-7C3ED92DC00E}"/>
              </a:ext>
            </a:extLst>
          </p:cNvPr>
          <p:cNvSpPr>
            <a:spLocks noGrp="1"/>
          </p:cNvSpPr>
          <p:nvPr>
            <p:ph type="title"/>
          </p:nvPr>
        </p:nvSpPr>
        <p:spPr>
          <a:xfrm>
            <a:off x="4849790" y="762049"/>
            <a:ext cx="6444343" cy="614589"/>
          </a:xfrm>
        </p:spPr>
        <p:txBody>
          <a:bodyPr>
            <a:noAutofit/>
          </a:bodyPr>
          <a:lstStyle/>
          <a:p>
            <a:pPr algn="ctr"/>
            <a:r>
              <a:rPr lang="en-US" sz="4800" dirty="0"/>
              <a:t>Practice this week</a:t>
            </a:r>
          </a:p>
        </p:txBody>
      </p:sp>
      <p:sp>
        <p:nvSpPr>
          <p:cNvPr id="3" name="Content Placeholder 2">
            <a:extLst>
              <a:ext uri="{FF2B5EF4-FFF2-40B4-BE49-F238E27FC236}">
                <a16:creationId xmlns:a16="http://schemas.microsoft.com/office/drawing/2014/main" id="{621F44FE-1979-E1F3-6397-C96F0AC257F3}"/>
              </a:ext>
            </a:extLst>
          </p:cNvPr>
          <p:cNvSpPr>
            <a:spLocks noGrp="1"/>
          </p:cNvSpPr>
          <p:nvPr>
            <p:ph idx="1"/>
          </p:nvPr>
        </p:nvSpPr>
        <p:spPr>
          <a:xfrm>
            <a:off x="4675275" y="1799231"/>
            <a:ext cx="6793375" cy="849262"/>
          </a:xfrm>
        </p:spPr>
        <p:txBody>
          <a:bodyPr>
            <a:noAutofit/>
          </a:bodyPr>
          <a:lstStyle/>
          <a:p>
            <a:pPr algn="ctr"/>
            <a:r>
              <a:rPr lang="en-US" sz="4800" dirty="0"/>
              <a:t>Remember Mt 25:31-40</a:t>
            </a:r>
          </a:p>
        </p:txBody>
      </p:sp>
      <p:sp>
        <p:nvSpPr>
          <p:cNvPr id="4" name="TextBox 3">
            <a:extLst>
              <a:ext uri="{FF2B5EF4-FFF2-40B4-BE49-F238E27FC236}">
                <a16:creationId xmlns:a16="http://schemas.microsoft.com/office/drawing/2014/main" id="{51A7FF8B-6B18-5059-C1CC-AB0D5AEC3CFC}"/>
              </a:ext>
            </a:extLst>
          </p:cNvPr>
          <p:cNvSpPr txBox="1"/>
          <p:nvPr/>
        </p:nvSpPr>
        <p:spPr>
          <a:xfrm>
            <a:off x="332644" y="3661907"/>
            <a:ext cx="3984713" cy="2554545"/>
          </a:xfrm>
          <a:prstGeom prst="rect">
            <a:avLst/>
          </a:prstGeom>
          <a:gradFill>
            <a:gsLst>
              <a:gs pos="0">
                <a:schemeClr val="accent1">
                  <a:lumMod val="5000"/>
                  <a:lumOff val="95000"/>
                </a:schemeClr>
              </a:gs>
              <a:gs pos="0">
                <a:srgbClr val="F8D088"/>
              </a:gs>
              <a:gs pos="80000">
                <a:srgbClr val="F8D088"/>
              </a:gs>
              <a:gs pos="100000">
                <a:srgbClr val="D8A048">
                  <a:lumMod val="81000"/>
                  <a:lumOff val="19000"/>
                </a:srgbClr>
              </a:gs>
            </a:gsLst>
            <a:lin ang="5400000" scaled="1"/>
          </a:gradFill>
        </p:spPr>
        <p:txBody>
          <a:bodyPr wrap="square" rtlCol="0">
            <a:spAutoFit/>
          </a:bodyPr>
          <a:lstStyle/>
          <a:p>
            <a:r>
              <a:rPr lang="en-US" sz="2000" dirty="0"/>
              <a:t>Jesus Example</a:t>
            </a:r>
          </a:p>
          <a:p>
            <a:pPr>
              <a:tabLst>
                <a:tab pos="508000" algn="l"/>
              </a:tabLst>
            </a:pPr>
            <a:r>
              <a:rPr lang="en-US" sz="2000" dirty="0"/>
              <a:t>	Look-See and DO – </a:t>
            </a:r>
          </a:p>
          <a:p>
            <a:pPr>
              <a:tabLst>
                <a:tab pos="508000" algn="l"/>
              </a:tabLst>
            </a:pPr>
            <a:r>
              <a:rPr lang="en-US" sz="2000" dirty="0"/>
              <a:t>	Encourage your Brethren</a:t>
            </a:r>
          </a:p>
          <a:p>
            <a:endParaRPr lang="en-US" sz="2000" dirty="0"/>
          </a:p>
          <a:p>
            <a:r>
              <a:rPr lang="en-US" sz="2000" dirty="0"/>
              <a:t>Barnabas </a:t>
            </a:r>
          </a:p>
          <a:p>
            <a:r>
              <a:rPr lang="en-US" sz="2000" dirty="0"/>
              <a:t>	Be Aware</a:t>
            </a:r>
          </a:p>
          <a:p>
            <a:r>
              <a:rPr lang="en-US" sz="2000" dirty="0"/>
              <a:t>	Be Ready</a:t>
            </a:r>
          </a:p>
          <a:p>
            <a:r>
              <a:rPr lang="en-US" sz="2000" dirty="0"/>
              <a:t>	Be Bold</a:t>
            </a:r>
          </a:p>
        </p:txBody>
      </p:sp>
      <p:pic>
        <p:nvPicPr>
          <p:cNvPr id="5" name="Graphic 4" descr="Old Key outline">
            <a:extLst>
              <a:ext uri="{FF2B5EF4-FFF2-40B4-BE49-F238E27FC236}">
                <a16:creationId xmlns:a16="http://schemas.microsoft.com/office/drawing/2014/main" id="{08DD0FE9-2C03-1C55-73BF-5AA185A394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3439011">
            <a:off x="1384852" y="2837770"/>
            <a:ext cx="914400" cy="914400"/>
          </a:xfrm>
          <a:prstGeom prst="rect">
            <a:avLst/>
          </a:prstGeom>
        </p:spPr>
      </p:pic>
      <p:sp>
        <p:nvSpPr>
          <p:cNvPr id="6" name="TextBox 5">
            <a:extLst>
              <a:ext uri="{FF2B5EF4-FFF2-40B4-BE49-F238E27FC236}">
                <a16:creationId xmlns:a16="http://schemas.microsoft.com/office/drawing/2014/main" id="{DF5CCF1A-2F48-9C72-483E-31764AB6567F}"/>
              </a:ext>
            </a:extLst>
          </p:cNvPr>
          <p:cNvSpPr txBox="1"/>
          <p:nvPr/>
        </p:nvSpPr>
        <p:spPr>
          <a:xfrm>
            <a:off x="5937812" y="4277461"/>
            <a:ext cx="4525702" cy="1323439"/>
          </a:xfrm>
          <a:prstGeom prst="rect">
            <a:avLst/>
          </a:prstGeom>
          <a:noFill/>
        </p:spPr>
        <p:txBody>
          <a:bodyPr wrap="square" rtlCol="0">
            <a:spAutoFit/>
          </a:bodyPr>
          <a:lstStyle/>
          <a:p>
            <a:pPr algn="ctr"/>
            <a:r>
              <a:rPr lang="en-US" sz="4000" b="1" dirty="0">
                <a:solidFill>
                  <a:schemeClr val="bg1"/>
                </a:solidFill>
                <a:latin typeface="Bodoni 72 Oldstyle" pitchFamily="2" charset="0"/>
              </a:rPr>
              <a:t>GO and Encourage</a:t>
            </a:r>
          </a:p>
          <a:p>
            <a:pPr algn="ctr"/>
            <a:endParaRPr lang="en-US" sz="4000" b="1" dirty="0">
              <a:solidFill>
                <a:schemeClr val="bg1"/>
              </a:solidFill>
              <a:latin typeface="Bodoni 72 Oldstyle" pitchFamily="2" charset="0"/>
            </a:endParaRPr>
          </a:p>
        </p:txBody>
      </p:sp>
    </p:spTree>
    <p:extLst>
      <p:ext uri="{BB962C8B-B14F-4D97-AF65-F5344CB8AC3E}">
        <p14:creationId xmlns:p14="http://schemas.microsoft.com/office/powerpoint/2010/main" val="118821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7ecbd7f-b723-4173-8d35-86251d5a3cdb}" enabled="1" method="Standard" siteId="{57cf613d-5da0-4dfd-86be-9614efe502c4}" contentBits="0" removed="0"/>
</clbl:labelList>
</file>

<file path=docProps/app.xml><?xml version="1.0" encoding="utf-8"?>
<Properties xmlns="http://schemas.openxmlformats.org/officeDocument/2006/extended-properties" xmlns:vt="http://schemas.openxmlformats.org/officeDocument/2006/docPropsVTypes">
  <TotalTime>2316</TotalTime>
  <Words>625</Words>
  <Application>Microsoft Macintosh PowerPoint</Application>
  <PresentationFormat>Widescreen</PresentationFormat>
  <Paragraphs>81</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Bodoni 72 Oldstyle</vt:lpstr>
      <vt:lpstr>Bodoni 72 Oldstyle Book</vt:lpstr>
      <vt:lpstr>Bodoni MT</vt:lpstr>
      <vt:lpstr>Courier New</vt:lpstr>
      <vt:lpstr>Office Theme</vt:lpstr>
      <vt:lpstr>Maximizing  Your Encouragement Potential</vt:lpstr>
      <vt:lpstr>Our Motivation to Encourage</vt:lpstr>
      <vt:lpstr>We Must be Observing and ready to act</vt:lpstr>
      <vt:lpstr>When we serve our Brethren it no different than serving Jesus Himself.</vt:lpstr>
      <vt:lpstr>Can WE Answer the question asked by the “Righteous”?</vt:lpstr>
      <vt:lpstr>PowerPoint Presentation</vt:lpstr>
      <vt:lpstr>Acts 9:23-31</vt:lpstr>
      <vt:lpstr>Acts 9:23-31 Embraced Paul</vt:lpstr>
      <vt:lpstr>Acts 11:19-30</vt:lpstr>
      <vt:lpstr>Acts 11:19-30 Encouraged church at Antioch</vt:lpstr>
      <vt:lpstr>Practice this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McLeod (USA)</dc:creator>
  <cp:lastModifiedBy>Dan McLeod (USA)</cp:lastModifiedBy>
  <cp:revision>55</cp:revision>
  <dcterms:created xsi:type="dcterms:W3CDTF">2026-10-02T21:05:46Z</dcterms:created>
  <dcterms:modified xsi:type="dcterms:W3CDTF">2026-10-11T00:33:04Z</dcterms:modified>
</cp:coreProperties>
</file>