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8" d="100"/>
          <a:sy n="78" d="100"/>
        </p:scale>
        <p:origin x="850" y="6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10/17/2026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ounded Rectangle 2"/>
          <p:cNvSpPr/>
          <p:nvPr/>
        </p:nvSpPr>
        <p:spPr>
          <a:xfrm>
            <a:off x="1825113" y="3955859"/>
            <a:ext cx="9525000" cy="1262955"/>
          </a:xfrm>
          <a:prstGeom prst="roundRect">
            <a:avLst>
              <a:gd name="adj" fmla="val 6033"/>
            </a:avLst>
          </a:prstGeom>
          <a:solidFill>
            <a:srgbClr val="1E29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1854612" y="4116363"/>
            <a:ext cx="57150" cy="1011435"/>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1437" y="1816447"/>
            <a:ext cx="12049125" cy="704850"/>
          </a:xfrm>
          <a:prstGeom prst="rect">
            <a:avLst/>
          </a:prstGeom>
          <a:noFill/>
        </p:spPr>
        <p:txBody>
          <a:bodyPr wrap="none" lIns="0" tIns="0" rIns="0" bIns="0" anchor="t">
            <a:spAutoFit/>
          </a:bodyPr>
          <a:lstStyle/>
          <a:p>
            <a:pPr algn="ctr"/>
            <a:r>
              <a:rPr sz="4050" b="1" i="0" u="none">
                <a:solidFill>
                  <a:srgbClr val="FFFFFF"/>
                </a:solidFill>
                <a:latin typeface="system-ui"/>
              </a:rPr>
              <a:t>The Power of Encouragement</a:t>
            </a:r>
          </a:p>
        </p:txBody>
      </p:sp>
      <p:sp>
        <p:nvSpPr>
          <p:cNvPr id="6" name="TextBox 5"/>
          <p:cNvSpPr txBox="1"/>
          <p:nvPr/>
        </p:nvSpPr>
        <p:spPr>
          <a:xfrm>
            <a:off x="71437" y="2711797"/>
            <a:ext cx="12049125" cy="685800"/>
          </a:xfrm>
          <a:prstGeom prst="rect">
            <a:avLst/>
          </a:prstGeom>
          <a:noFill/>
        </p:spPr>
        <p:txBody>
          <a:bodyPr wrap="square" lIns="0" tIns="0" rIns="0" bIns="0" anchor="t">
            <a:spAutoFit/>
          </a:bodyPr>
          <a:lstStyle/>
          <a:p>
            <a:pPr algn="ctr"/>
            <a:r>
              <a:rPr sz="1950" b="0" i="0" u="none" dirty="0">
                <a:solidFill>
                  <a:srgbClr val="94A3B8"/>
                </a:solidFill>
                <a:latin typeface="system-ui"/>
              </a:rPr>
              <a:t>How Christians Can Build Encouragement Zones &amp; Co-Create Authentic Connection</a:t>
            </a:r>
          </a:p>
        </p:txBody>
      </p:sp>
      <p:sp>
        <p:nvSpPr>
          <p:cNvPr id="7" name="TextBox 6"/>
          <p:cNvSpPr txBox="1"/>
          <p:nvPr/>
        </p:nvSpPr>
        <p:spPr>
          <a:xfrm>
            <a:off x="1988420" y="4804046"/>
            <a:ext cx="3568495" cy="230832"/>
          </a:xfrm>
          <a:prstGeom prst="rect">
            <a:avLst/>
          </a:prstGeom>
          <a:noFill/>
        </p:spPr>
        <p:txBody>
          <a:bodyPr wrap="square" lIns="0" tIns="0" rIns="0" bIns="0" anchor="t">
            <a:spAutoFit/>
          </a:bodyPr>
          <a:lstStyle/>
          <a:p>
            <a:pPr algn="l"/>
            <a:r>
              <a:rPr sz="1500" b="1" i="0" u="none" dirty="0">
                <a:solidFill>
                  <a:srgbClr val="38BDF8"/>
                </a:solidFill>
                <a:latin typeface="system-ui"/>
              </a:rPr>
              <a:t>— Aubrey Johnson (The Barnabas Factor)</a:t>
            </a:r>
          </a:p>
        </p:txBody>
      </p:sp>
      <p:sp>
        <p:nvSpPr>
          <p:cNvPr id="8" name="TextBox 7"/>
          <p:cNvSpPr txBox="1"/>
          <p:nvPr/>
        </p:nvSpPr>
        <p:spPr>
          <a:xfrm>
            <a:off x="1988420" y="4245784"/>
            <a:ext cx="10515600" cy="319980"/>
          </a:xfrm>
          <a:prstGeom prst="rect">
            <a:avLst/>
          </a:prstGeom>
          <a:noFill/>
        </p:spPr>
        <p:txBody>
          <a:bodyPr wrap="none" lIns="0" tIns="0" rIns="0" bIns="0" anchor="t">
            <a:spAutoFit/>
          </a:bodyPr>
          <a:lstStyle/>
          <a:p>
            <a:pPr algn="l">
              <a:lnSpc>
                <a:spcPts val="2520"/>
              </a:lnSpc>
            </a:pPr>
            <a:r>
              <a:rPr sz="1800" b="0" i="0" u="none" dirty="0">
                <a:solidFill>
                  <a:srgbClr val="F1F5F9"/>
                </a:solidFill>
                <a:latin typeface="system-ui"/>
              </a:rPr>
              <a:t>"Encouragement can change a person's day or their entire destiny."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1585912"/>
            <a:ext cx="10668000" cy="1200150"/>
          </a:xfrm>
          <a:prstGeom prst="roundRect">
            <a:avLst>
              <a:gd name="adj" fmla="val 9523"/>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2976562"/>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62000" y="4681537"/>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What is Authentic Encouragement?</a:t>
            </a:r>
          </a:p>
        </p:txBody>
      </p:sp>
      <p:sp>
        <p:nvSpPr>
          <p:cNvPr id="8" name="TextBox 7"/>
          <p:cNvSpPr txBox="1"/>
          <p:nvPr/>
        </p:nvSpPr>
        <p:spPr>
          <a:xfrm>
            <a:off x="1057275" y="1824037"/>
            <a:ext cx="11134725" cy="314325"/>
          </a:xfrm>
          <a:prstGeom prst="rect">
            <a:avLst/>
          </a:prstGeom>
          <a:noFill/>
        </p:spPr>
        <p:txBody>
          <a:bodyPr wrap="none" lIns="0" tIns="0" rIns="0" bIns="0" anchor="t">
            <a:spAutoFit/>
          </a:bodyPr>
          <a:lstStyle/>
          <a:p>
            <a:pPr algn="l"/>
            <a:r>
              <a:rPr sz="1800" b="1" i="0" u="none" dirty="0">
                <a:solidFill>
                  <a:srgbClr val="38BDF8"/>
                </a:solidFill>
                <a:latin typeface="system-ui"/>
              </a:rPr>
              <a:t>Beyond Flattery</a:t>
            </a:r>
          </a:p>
        </p:txBody>
      </p:sp>
      <p:sp>
        <p:nvSpPr>
          <p:cNvPr id="9" name="TextBox 8"/>
          <p:cNvSpPr txBox="1"/>
          <p:nvPr/>
        </p:nvSpPr>
        <p:spPr>
          <a:xfrm>
            <a:off x="1057275" y="2233612"/>
            <a:ext cx="11134725" cy="314325"/>
          </a:xfrm>
          <a:prstGeom prst="rect">
            <a:avLst/>
          </a:prstGeom>
          <a:noFill/>
        </p:spPr>
        <p:txBody>
          <a:bodyPr wrap="none" lIns="0" tIns="0" rIns="0" bIns="0" anchor="t">
            <a:spAutoFit/>
          </a:bodyPr>
          <a:lstStyle/>
          <a:p>
            <a:pPr algn="l">
              <a:lnSpc>
                <a:spcPts val="2475"/>
              </a:lnSpc>
            </a:pPr>
            <a:r>
              <a:rPr sz="1650" b="0" i="0" u="none" dirty="0">
                <a:solidFill>
                  <a:srgbClr val="CBD5E1"/>
                </a:solidFill>
                <a:latin typeface="system-ui"/>
              </a:rPr>
              <a:t>More than superficial praise; it is an active catalyst for hope, courage, and spiritual perseverance.</a:t>
            </a:r>
          </a:p>
        </p:txBody>
      </p:sp>
      <p:sp>
        <p:nvSpPr>
          <p:cNvPr id="10" name="TextBox 9"/>
          <p:cNvSpPr txBox="1"/>
          <p:nvPr/>
        </p:nvSpPr>
        <p:spPr>
          <a:xfrm>
            <a:off x="1057275" y="3214687"/>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The Encouragement Test</a:t>
            </a:r>
          </a:p>
        </p:txBody>
      </p:sp>
      <p:sp>
        <p:nvSpPr>
          <p:cNvPr id="11" name="TextBox 10"/>
          <p:cNvSpPr txBox="1"/>
          <p:nvPr/>
        </p:nvSpPr>
        <p:spPr>
          <a:xfrm>
            <a:off x="1057275" y="3624262"/>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Do people walk away standing a little taller, stepping a bit livelier, or feeling more hopeful after interacting with you?</a:t>
            </a:r>
          </a:p>
        </p:txBody>
      </p:sp>
      <p:sp>
        <p:nvSpPr>
          <p:cNvPr id="12" name="TextBox 11"/>
          <p:cNvSpPr txBox="1"/>
          <p:nvPr/>
        </p:nvSpPr>
        <p:spPr>
          <a:xfrm>
            <a:off x="1066800" y="4929187"/>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Luke 6:38 (The Generous Measure)</a:t>
            </a:r>
          </a:p>
        </p:txBody>
      </p:sp>
      <p:sp>
        <p:nvSpPr>
          <p:cNvPr id="13" name="TextBox 12"/>
          <p:cNvSpPr txBox="1"/>
          <p:nvPr/>
        </p:nvSpPr>
        <p:spPr>
          <a:xfrm>
            <a:off x="1066800" y="5291137"/>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"Give, and it will be given to you: good measure, pressed down, shaken together, and running over... For with the same measure that you use, it will be measured back to you."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1428750"/>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3133725"/>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62000" y="4810125"/>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Investing in Others' Joy</a:t>
            </a:r>
          </a:p>
        </p:txBody>
      </p:sp>
      <p:sp>
        <p:nvSpPr>
          <p:cNvPr id="8" name="TextBox 7"/>
          <p:cNvSpPr txBox="1"/>
          <p:nvPr/>
        </p:nvSpPr>
        <p:spPr>
          <a:xfrm>
            <a:off x="1057275" y="1666875"/>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The Heart of a True Encourager</a:t>
            </a:r>
          </a:p>
        </p:txBody>
      </p:sp>
      <p:sp>
        <p:nvSpPr>
          <p:cNvPr id="9" name="TextBox 8"/>
          <p:cNvSpPr txBox="1"/>
          <p:nvPr/>
        </p:nvSpPr>
        <p:spPr>
          <a:xfrm>
            <a:off x="1057275" y="2076450"/>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True encouragement requires looking past our own immediate concerns to actively invest in the spiritual growth and joy of those around us.</a:t>
            </a:r>
          </a:p>
        </p:txBody>
      </p:sp>
      <p:sp>
        <p:nvSpPr>
          <p:cNvPr id="10" name="TextBox 9"/>
          <p:cNvSpPr txBox="1"/>
          <p:nvPr/>
        </p:nvSpPr>
        <p:spPr>
          <a:xfrm>
            <a:off x="1066800" y="3381375"/>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Philippians 1:24–25 (Investing in Others)</a:t>
            </a:r>
          </a:p>
        </p:txBody>
      </p:sp>
      <p:sp>
        <p:nvSpPr>
          <p:cNvPr id="11" name="TextBox 10"/>
          <p:cNvSpPr txBox="1"/>
          <p:nvPr/>
        </p:nvSpPr>
        <p:spPr>
          <a:xfrm>
            <a:off x="1066800" y="3743325"/>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"Nevertheless to remain in the flesh is more needful for your sake. And being confident of this, I know that I shall remain and continue with you all for your progress and joy of faith."</a:t>
            </a:r>
          </a:p>
        </p:txBody>
      </p:sp>
      <p:sp>
        <p:nvSpPr>
          <p:cNvPr id="12" name="TextBox 11"/>
          <p:cNvSpPr txBox="1"/>
          <p:nvPr/>
        </p:nvSpPr>
        <p:spPr>
          <a:xfrm>
            <a:off x="1057275" y="5048250"/>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Life-Changing Impact</a:t>
            </a:r>
          </a:p>
        </p:txBody>
      </p:sp>
      <p:sp>
        <p:nvSpPr>
          <p:cNvPr id="13" name="TextBox 12"/>
          <p:cNvSpPr txBox="1"/>
          <p:nvPr/>
        </p:nvSpPr>
        <p:spPr>
          <a:xfrm>
            <a:off x="1057275" y="5457825"/>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As Aubrey Johnson pointed out, a single moment of genuine, Christ-centered encouragement can turn someone’s day around—but bigger than that it can even reshape their future.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1302777"/>
            <a:ext cx="10668000" cy="1364224"/>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Rounded Rectangle 4"/>
          <p:cNvSpPr/>
          <p:nvPr/>
        </p:nvSpPr>
        <p:spPr>
          <a:xfrm>
            <a:off x="762000" y="2863215"/>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62000" y="4525354"/>
            <a:ext cx="10668000" cy="1991950"/>
          </a:xfrm>
          <a:prstGeom prst="roundRect">
            <a:avLst>
              <a:gd name="adj" fmla="val 5333"/>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Building "Encouragement Zones" &amp; Presence</a:t>
            </a:r>
          </a:p>
        </p:txBody>
      </p:sp>
      <p:sp>
        <p:nvSpPr>
          <p:cNvPr id="8" name="TextBox 7"/>
          <p:cNvSpPr txBox="1"/>
          <p:nvPr/>
        </p:nvSpPr>
        <p:spPr>
          <a:xfrm>
            <a:off x="1057275" y="1481909"/>
            <a:ext cx="11134725" cy="314325"/>
          </a:xfrm>
          <a:prstGeom prst="rect">
            <a:avLst/>
          </a:prstGeom>
          <a:noFill/>
        </p:spPr>
        <p:txBody>
          <a:bodyPr wrap="none" lIns="0" tIns="0" rIns="0" bIns="0" anchor="t">
            <a:spAutoFit/>
          </a:bodyPr>
          <a:lstStyle/>
          <a:p>
            <a:pPr algn="l"/>
            <a:r>
              <a:rPr sz="1800" b="1" i="0" u="none" dirty="0">
                <a:solidFill>
                  <a:srgbClr val="38BDF8"/>
                </a:solidFill>
                <a:latin typeface="system-ui"/>
              </a:rPr>
              <a:t>The Church’s Divine Design</a:t>
            </a:r>
          </a:p>
        </p:txBody>
      </p:sp>
      <p:sp>
        <p:nvSpPr>
          <p:cNvPr id="9" name="TextBox 8"/>
          <p:cNvSpPr txBox="1"/>
          <p:nvPr/>
        </p:nvSpPr>
        <p:spPr>
          <a:xfrm>
            <a:off x="1057275" y="1871820"/>
            <a:ext cx="10172700" cy="628650"/>
          </a:xfrm>
          <a:prstGeom prst="rect">
            <a:avLst/>
          </a:prstGeom>
          <a:noFill/>
        </p:spPr>
        <p:txBody>
          <a:bodyPr wrap="square" lIns="0" tIns="0" rIns="0" bIns="0" anchor="t">
            <a:spAutoFit/>
          </a:bodyPr>
          <a:lstStyle/>
          <a:p>
            <a:pPr algn="l">
              <a:lnSpc>
                <a:spcPts val="2475"/>
              </a:lnSpc>
            </a:pPr>
            <a:r>
              <a:rPr sz="1650" b="0" i="0" u="none" dirty="0">
                <a:solidFill>
                  <a:srgbClr val="CBD5E1"/>
                </a:solidFill>
                <a:latin typeface="system-ui"/>
              </a:rPr>
              <a:t>God intended the local church to be society’s supreme encouragement zone—a refuge of grace, truth, and genuine belonging.</a:t>
            </a:r>
          </a:p>
        </p:txBody>
      </p:sp>
      <p:sp>
        <p:nvSpPr>
          <p:cNvPr id="10" name="TextBox 9"/>
          <p:cNvSpPr txBox="1"/>
          <p:nvPr/>
        </p:nvSpPr>
        <p:spPr>
          <a:xfrm>
            <a:off x="1066800" y="3121054"/>
            <a:ext cx="11125200" cy="285750"/>
          </a:xfrm>
          <a:prstGeom prst="rect">
            <a:avLst/>
          </a:prstGeom>
          <a:noFill/>
        </p:spPr>
        <p:txBody>
          <a:bodyPr wrap="none" lIns="0" tIns="0" rIns="0" bIns="0" anchor="t">
            <a:spAutoFit/>
          </a:bodyPr>
          <a:lstStyle/>
          <a:p>
            <a:pPr algn="l"/>
            <a:r>
              <a:rPr sz="1650" b="1" i="0" u="none" dirty="0">
                <a:solidFill>
                  <a:srgbClr val="38BDF8"/>
                </a:solidFill>
                <a:latin typeface="system-ui"/>
              </a:rPr>
              <a:t>Hebrews 10:24–25 (The Power of Presence)</a:t>
            </a:r>
          </a:p>
        </p:txBody>
      </p:sp>
      <p:sp>
        <p:nvSpPr>
          <p:cNvPr id="11" name="TextBox 10"/>
          <p:cNvSpPr txBox="1"/>
          <p:nvPr/>
        </p:nvSpPr>
        <p:spPr>
          <a:xfrm>
            <a:off x="1066800" y="3497110"/>
            <a:ext cx="10153650" cy="628650"/>
          </a:xfrm>
          <a:prstGeom prst="rect">
            <a:avLst/>
          </a:prstGeom>
          <a:noFill/>
        </p:spPr>
        <p:txBody>
          <a:bodyPr wrap="square" lIns="0" tIns="0" rIns="0" bIns="0" anchor="t">
            <a:spAutoFit/>
          </a:bodyPr>
          <a:lstStyle/>
          <a:p>
            <a:pPr algn="l">
              <a:lnSpc>
                <a:spcPts val="2475"/>
              </a:lnSpc>
            </a:pPr>
            <a:r>
              <a:rPr sz="1650" b="0" i="0" u="none" dirty="0">
                <a:solidFill>
                  <a:srgbClr val="F8FAFC"/>
                </a:solidFill>
                <a:latin typeface="system-ui"/>
              </a:rPr>
              <a:t>"And let us consider one another in order to stir up love and good works, not forsaking the assembling of ourselves together, as is the manner of some, but exhorting one another..."</a:t>
            </a:r>
          </a:p>
        </p:txBody>
      </p:sp>
      <p:sp>
        <p:nvSpPr>
          <p:cNvPr id="12" name="TextBox 11"/>
          <p:cNvSpPr txBox="1"/>
          <p:nvPr/>
        </p:nvSpPr>
        <p:spPr>
          <a:xfrm>
            <a:off x="928687" y="4696543"/>
            <a:ext cx="11134725" cy="314325"/>
          </a:xfrm>
          <a:prstGeom prst="rect">
            <a:avLst/>
          </a:prstGeom>
          <a:noFill/>
        </p:spPr>
        <p:txBody>
          <a:bodyPr wrap="none" lIns="0" tIns="0" rIns="0" bIns="0" anchor="t">
            <a:spAutoFit/>
          </a:bodyPr>
          <a:lstStyle/>
          <a:p>
            <a:pPr algn="l"/>
            <a:r>
              <a:rPr sz="1800" b="1" i="0" u="none" dirty="0">
                <a:solidFill>
                  <a:srgbClr val="38BDF8"/>
                </a:solidFill>
                <a:latin typeface="system-ui"/>
              </a:rPr>
              <a:t>The Impact of Presence &amp; Mindset</a:t>
            </a:r>
          </a:p>
        </p:txBody>
      </p:sp>
      <p:sp>
        <p:nvSpPr>
          <p:cNvPr id="14" name="TextBox 13"/>
          <p:cNvSpPr txBox="1"/>
          <p:nvPr/>
        </p:nvSpPr>
        <p:spPr>
          <a:xfrm>
            <a:off x="959643" y="5180754"/>
            <a:ext cx="10906125" cy="314325"/>
          </a:xfrm>
          <a:prstGeom prst="rect">
            <a:avLst/>
          </a:prstGeom>
          <a:noFill/>
        </p:spPr>
        <p:txBody>
          <a:bodyPr wrap="none" lIns="76200" tIns="0" rIns="0" bIns="0" anchor="t">
            <a:spAutoFit/>
          </a:bodyPr>
          <a:lstStyle/>
          <a:p>
            <a:pPr algn="l">
              <a:lnSpc>
                <a:spcPts val="2475"/>
              </a:lnSpc>
            </a:pPr>
            <a:r>
              <a:rPr sz="1650" b="1" i="0" u="none" dirty="0">
                <a:solidFill>
                  <a:srgbClr val="CBD5E1"/>
                </a:solidFill>
                <a:latin typeface="system-ui"/>
              </a:rPr>
              <a:t>When we gather:</a:t>
            </a:r>
            <a:r>
              <a:rPr sz="1650" b="0" i="0" u="none" dirty="0">
                <a:solidFill>
                  <a:srgbClr val="CBD5E1"/>
                </a:solidFill>
                <a:latin typeface="system-ui"/>
              </a:rPr>
              <a:t> We interact, lift each other up, and stir up love.</a:t>
            </a:r>
          </a:p>
        </p:txBody>
      </p:sp>
      <p:sp>
        <p:nvSpPr>
          <p:cNvPr id="16" name="TextBox 15"/>
          <p:cNvSpPr txBox="1"/>
          <p:nvPr/>
        </p:nvSpPr>
        <p:spPr>
          <a:xfrm>
            <a:off x="959643" y="5549591"/>
            <a:ext cx="9801217" cy="616900"/>
          </a:xfrm>
          <a:prstGeom prst="rect">
            <a:avLst/>
          </a:prstGeom>
          <a:noFill/>
        </p:spPr>
        <p:txBody>
          <a:bodyPr wrap="square" lIns="76200" tIns="0" rIns="0" bIns="0" anchor="t">
            <a:spAutoFit/>
          </a:bodyPr>
          <a:lstStyle/>
          <a:p>
            <a:pPr algn="l">
              <a:lnSpc>
                <a:spcPts val="2475"/>
              </a:lnSpc>
            </a:pPr>
            <a:r>
              <a:rPr sz="1650" b="1" i="0" u="none" dirty="0">
                <a:solidFill>
                  <a:srgbClr val="CBD5E1"/>
                </a:solidFill>
                <a:latin typeface="system-ui"/>
              </a:rPr>
              <a:t>When we are absent:</a:t>
            </a:r>
            <a:r>
              <a:rPr sz="1650" b="0" i="0" u="none" dirty="0">
                <a:solidFill>
                  <a:srgbClr val="CBD5E1"/>
                </a:solidFill>
                <a:latin typeface="system-ui"/>
              </a:rPr>
              <a:t> We miss out on being lifted up, and our absence can inadvertently create discouragement for the body.</a:t>
            </a:r>
          </a:p>
        </p:txBody>
      </p:sp>
      <p:sp>
        <p:nvSpPr>
          <p:cNvPr id="18" name="TextBox 17"/>
          <p:cNvSpPr txBox="1"/>
          <p:nvPr/>
        </p:nvSpPr>
        <p:spPr>
          <a:xfrm>
            <a:off x="959643" y="6208356"/>
            <a:ext cx="10906125" cy="296300"/>
          </a:xfrm>
          <a:prstGeom prst="rect">
            <a:avLst/>
          </a:prstGeom>
          <a:noFill/>
        </p:spPr>
        <p:txBody>
          <a:bodyPr wrap="square" lIns="76200" tIns="0" rIns="0" bIns="0" anchor="t">
            <a:spAutoFit/>
          </a:bodyPr>
          <a:lstStyle/>
          <a:p>
            <a:pPr algn="l">
              <a:lnSpc>
                <a:spcPts val="2475"/>
              </a:lnSpc>
            </a:pPr>
            <a:r>
              <a:rPr sz="1650" b="1" i="0" u="none" dirty="0">
                <a:solidFill>
                  <a:srgbClr val="CBD5E1"/>
                </a:solidFill>
                <a:latin typeface="system-ui"/>
              </a:rPr>
              <a:t>Contributor Mentality:</a:t>
            </a:r>
            <a:r>
              <a:rPr sz="1650" b="0" i="0" u="none" dirty="0">
                <a:solidFill>
                  <a:srgbClr val="CBD5E1"/>
                </a:solidFill>
                <a:latin typeface="system-ui"/>
              </a:rPr>
              <a:t> Moving from "What do </a:t>
            </a:r>
            <a:r>
              <a:rPr sz="1650" i="0" u="none" dirty="0">
                <a:solidFill>
                  <a:srgbClr val="CBD5E1"/>
                </a:solidFill>
                <a:latin typeface="system-ui"/>
              </a:rPr>
              <a:t>I</a:t>
            </a:r>
            <a:r>
              <a:rPr sz="1650" b="0" i="0" u="none" dirty="0">
                <a:solidFill>
                  <a:srgbClr val="CBD5E1"/>
                </a:solidFill>
                <a:latin typeface="system-ui"/>
              </a:rPr>
              <a:t> get?" to "How can I build others up?"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1371600"/>
            <a:ext cx="10668000" cy="1828800"/>
          </a:xfrm>
          <a:prstGeom prst="roundRect">
            <a:avLst>
              <a:gd name="adj" fmla="val 6250"/>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3390900"/>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62000" y="5095875"/>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Overcoming Barriers to Encouragement</a:t>
            </a:r>
          </a:p>
        </p:txBody>
      </p:sp>
      <p:sp>
        <p:nvSpPr>
          <p:cNvPr id="8" name="TextBox 7"/>
          <p:cNvSpPr txBox="1"/>
          <p:nvPr/>
        </p:nvSpPr>
        <p:spPr>
          <a:xfrm>
            <a:off x="1057275" y="1609725"/>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Worldly Standards</a:t>
            </a:r>
          </a:p>
        </p:txBody>
      </p:sp>
      <p:sp>
        <p:nvSpPr>
          <p:cNvPr id="9" name="TextBox 8"/>
          <p:cNvSpPr txBox="1"/>
          <p:nvPr/>
        </p:nvSpPr>
        <p:spPr>
          <a:xfrm>
            <a:off x="1057275" y="2019300"/>
            <a:ext cx="10172700" cy="942975"/>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Society defines success through competition and superiority—being better, richer, or more accomplished. The "I win You lose" mentality creates insecurity and comparison destroying our capacity to encourage.  </a:t>
            </a:r>
          </a:p>
        </p:txBody>
      </p:sp>
      <p:sp>
        <p:nvSpPr>
          <p:cNvPr id="10" name="TextBox 9"/>
          <p:cNvSpPr txBox="1"/>
          <p:nvPr/>
        </p:nvSpPr>
        <p:spPr>
          <a:xfrm>
            <a:off x="1057275" y="3629025"/>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Isolation &amp; Seclusion</a:t>
            </a:r>
          </a:p>
        </p:txBody>
      </p:sp>
      <p:sp>
        <p:nvSpPr>
          <p:cNvPr id="11" name="TextBox 10"/>
          <p:cNvSpPr txBox="1"/>
          <p:nvPr/>
        </p:nvSpPr>
        <p:spPr>
          <a:xfrm>
            <a:off x="1057275" y="4038600"/>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When we pull back from fellowship, we take ourselves out of circulation and send an unintentional message that others do not matter to us.</a:t>
            </a:r>
          </a:p>
        </p:txBody>
      </p:sp>
      <p:sp>
        <p:nvSpPr>
          <p:cNvPr id="12" name="TextBox 11"/>
          <p:cNvSpPr txBox="1"/>
          <p:nvPr/>
        </p:nvSpPr>
        <p:spPr>
          <a:xfrm>
            <a:off x="1057275" y="5334000"/>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Self-Absorption</a:t>
            </a:r>
          </a:p>
        </p:txBody>
      </p:sp>
      <p:sp>
        <p:nvSpPr>
          <p:cNvPr id="13" name="TextBox 12"/>
          <p:cNvSpPr txBox="1"/>
          <p:nvPr/>
        </p:nvSpPr>
        <p:spPr>
          <a:xfrm>
            <a:off x="1057275" y="5743575"/>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When we are consumed by our own image, insecurities, or fears, we simply do not have the emotional bandwidth to focus on others.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sp>
        <p:nvSpPr>
          <p:cNvPr id="4" name="Rounded Rectangle 3"/>
          <p:cNvSpPr/>
          <p:nvPr/>
        </p:nvSpPr>
        <p:spPr>
          <a:xfrm>
            <a:off x="762000" y="1262216"/>
            <a:ext cx="10668000" cy="1660271"/>
          </a:xfrm>
          <a:prstGeom prst="roundRect">
            <a:avLst>
              <a:gd name="adj" fmla="val 5333"/>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3286125"/>
            <a:ext cx="10668000" cy="1538287"/>
          </a:xfrm>
          <a:prstGeom prst="roundRect">
            <a:avLst>
              <a:gd name="adj" fmla="val 6250"/>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62000" y="5068834"/>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The Christian Mindset Shift &amp; The Command to Love</a:t>
            </a:r>
          </a:p>
        </p:txBody>
      </p:sp>
      <p:sp>
        <p:nvSpPr>
          <p:cNvPr id="8" name="TextBox 7"/>
          <p:cNvSpPr txBox="1"/>
          <p:nvPr/>
        </p:nvSpPr>
        <p:spPr>
          <a:xfrm>
            <a:off x="1057275" y="1382814"/>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Two Vital Mindset Shifts</a:t>
            </a:r>
          </a:p>
        </p:txBody>
      </p:sp>
      <p:sp>
        <p:nvSpPr>
          <p:cNvPr id="9" name="TextBox 8"/>
          <p:cNvSpPr txBox="1"/>
          <p:nvPr/>
        </p:nvSpPr>
        <p:spPr>
          <a:xfrm>
            <a:off x="1047750" y="1825880"/>
            <a:ext cx="10172700" cy="1257300"/>
          </a:xfrm>
          <a:prstGeom prst="rect">
            <a:avLst/>
          </a:prstGeom>
          <a:noFill/>
        </p:spPr>
        <p:txBody>
          <a:bodyPr wrap="square" lIns="0" tIns="0" rIns="0" bIns="0" anchor="t">
            <a:spAutoFit/>
          </a:bodyPr>
          <a:lstStyle/>
          <a:p>
            <a:pPr algn="l">
              <a:lnSpc>
                <a:spcPts val="2475"/>
              </a:lnSpc>
            </a:pPr>
            <a:r>
              <a:rPr sz="1650" b="1" i="0" u="none" dirty="0">
                <a:solidFill>
                  <a:srgbClr val="CBD5E1"/>
                </a:solidFill>
                <a:latin typeface="system-ui"/>
              </a:rPr>
              <a:t>"Get Over Yourself":</a:t>
            </a:r>
            <a:r>
              <a:rPr sz="1650" b="0" i="0" u="none" dirty="0">
                <a:solidFill>
                  <a:srgbClr val="CBD5E1"/>
                </a:solidFill>
                <a:latin typeface="system-ui"/>
              </a:rPr>
              <a:t> Move from protecting your self-image to actively focusing on adding value to others.</a:t>
            </a:r>
            <a:r>
              <a:rPr dirty="0"/>
              <a:t>
</a:t>
            </a:r>
            <a:r>
              <a:rPr sz="1650" b="1" i="0" u="none" dirty="0">
                <a:solidFill>
                  <a:srgbClr val="CBD5E1"/>
                </a:solidFill>
                <a:latin typeface="system-ui"/>
              </a:rPr>
              <a:t>"Choose Your Difficult":</a:t>
            </a:r>
            <a:r>
              <a:rPr sz="1650" b="0" i="0" u="none" dirty="0">
                <a:solidFill>
                  <a:srgbClr val="CBD5E1"/>
                </a:solidFill>
                <a:latin typeface="system-ui"/>
              </a:rPr>
              <a:t> Vulnerability and building deep relationships takes work, but you know what living isolated having no relationships also takes work.</a:t>
            </a:r>
          </a:p>
        </p:txBody>
      </p:sp>
      <p:sp>
        <p:nvSpPr>
          <p:cNvPr id="10" name="TextBox 9"/>
          <p:cNvSpPr txBox="1"/>
          <p:nvPr/>
        </p:nvSpPr>
        <p:spPr>
          <a:xfrm>
            <a:off x="1047750" y="3429000"/>
            <a:ext cx="11134725" cy="314325"/>
          </a:xfrm>
          <a:prstGeom prst="rect">
            <a:avLst/>
          </a:prstGeom>
          <a:noFill/>
        </p:spPr>
        <p:txBody>
          <a:bodyPr wrap="none" lIns="0" tIns="0" rIns="0" bIns="0" anchor="t">
            <a:spAutoFit/>
          </a:bodyPr>
          <a:lstStyle/>
          <a:p>
            <a:pPr algn="l"/>
            <a:r>
              <a:rPr sz="1800" b="1" i="0" u="none" dirty="0">
                <a:solidFill>
                  <a:srgbClr val="38BDF8"/>
                </a:solidFill>
                <a:latin typeface="system-ui"/>
              </a:rPr>
              <a:t>From Duty to Deep Connection</a:t>
            </a:r>
          </a:p>
        </p:txBody>
      </p:sp>
      <p:sp>
        <p:nvSpPr>
          <p:cNvPr id="11" name="TextBox 10"/>
          <p:cNvSpPr txBox="1"/>
          <p:nvPr/>
        </p:nvSpPr>
        <p:spPr>
          <a:xfrm>
            <a:off x="1047750" y="3881437"/>
            <a:ext cx="10172700" cy="942975"/>
          </a:xfrm>
          <a:prstGeom prst="rect">
            <a:avLst/>
          </a:prstGeom>
          <a:noFill/>
        </p:spPr>
        <p:txBody>
          <a:bodyPr wrap="square" lIns="0" tIns="0" rIns="0" bIns="0" anchor="t">
            <a:spAutoFit/>
          </a:bodyPr>
          <a:lstStyle/>
          <a:p>
            <a:pPr algn="l">
              <a:lnSpc>
                <a:spcPts val="2475"/>
              </a:lnSpc>
            </a:pPr>
            <a:r>
              <a:rPr sz="1650" b="0" i="0" u="none" dirty="0">
                <a:solidFill>
                  <a:srgbClr val="CBD5E1"/>
                </a:solidFill>
                <a:latin typeface="system-ui"/>
              </a:rPr>
              <a:t>Commandments are often seen as hard work or rigid requirements. But Christ's command is fundamentally a call to build deep, authentic relationships—because true love requires deep connection.</a:t>
            </a:r>
          </a:p>
        </p:txBody>
      </p:sp>
      <p:sp>
        <p:nvSpPr>
          <p:cNvPr id="12" name="TextBox 11"/>
          <p:cNvSpPr txBox="1"/>
          <p:nvPr/>
        </p:nvSpPr>
        <p:spPr>
          <a:xfrm>
            <a:off x="1057275" y="5276849"/>
            <a:ext cx="11125200" cy="285750"/>
          </a:xfrm>
          <a:prstGeom prst="rect">
            <a:avLst/>
          </a:prstGeom>
          <a:noFill/>
        </p:spPr>
        <p:txBody>
          <a:bodyPr wrap="none" lIns="0" tIns="0" rIns="0" bIns="0" anchor="t">
            <a:spAutoFit/>
          </a:bodyPr>
          <a:lstStyle/>
          <a:p>
            <a:pPr algn="l"/>
            <a:r>
              <a:rPr sz="1650" b="1" i="0" u="none" dirty="0">
                <a:solidFill>
                  <a:srgbClr val="38BDF8"/>
                </a:solidFill>
                <a:latin typeface="system-ui"/>
              </a:rPr>
              <a:t>John 13:34–35</a:t>
            </a:r>
          </a:p>
        </p:txBody>
      </p:sp>
      <p:sp>
        <p:nvSpPr>
          <p:cNvPr id="13" name="TextBox 12"/>
          <p:cNvSpPr txBox="1"/>
          <p:nvPr/>
        </p:nvSpPr>
        <p:spPr>
          <a:xfrm>
            <a:off x="1047750" y="5665532"/>
            <a:ext cx="10153650" cy="523875"/>
          </a:xfrm>
          <a:prstGeom prst="rect">
            <a:avLst/>
          </a:prstGeom>
          <a:noFill/>
        </p:spPr>
        <p:txBody>
          <a:bodyPr wrap="square" lIns="0" tIns="0" rIns="0" bIns="0" anchor="t">
            <a:spAutoFit/>
          </a:bodyPr>
          <a:lstStyle/>
          <a:p>
            <a:pPr algn="l">
              <a:lnSpc>
                <a:spcPts val="2475"/>
              </a:lnSpc>
            </a:pPr>
            <a:r>
              <a:rPr sz="1650" b="0" i="0" u="none" dirty="0">
                <a:solidFill>
                  <a:srgbClr val="F8FAFC"/>
                </a:solidFill>
                <a:latin typeface="system-ui"/>
              </a:rPr>
              <a:t>"A new commandment I give to you, that you love one another; as I have loved you, that you also love one another. By this all will know that you are My disciples, if you have love for one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1428750"/>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3133725"/>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62000" y="4838700"/>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Reaching People Where They Are</a:t>
            </a:r>
          </a:p>
        </p:txBody>
      </p:sp>
      <p:sp>
        <p:nvSpPr>
          <p:cNvPr id="8" name="TextBox 7"/>
          <p:cNvSpPr txBox="1"/>
          <p:nvPr/>
        </p:nvSpPr>
        <p:spPr>
          <a:xfrm>
            <a:off x="1057275" y="1666875"/>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Relating Beats Pure Technique</a:t>
            </a:r>
          </a:p>
        </p:txBody>
      </p:sp>
      <p:sp>
        <p:nvSpPr>
          <p:cNvPr id="9" name="TextBox 8"/>
          <p:cNvSpPr txBox="1"/>
          <p:nvPr/>
        </p:nvSpPr>
        <p:spPr>
          <a:xfrm>
            <a:off x="1057275" y="2076450"/>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In any group, workplace, or church family, we encounter people who are guarded or defensive. Facts matter, but all things being equal, the person who relates best has the greatest impact.</a:t>
            </a:r>
          </a:p>
        </p:txBody>
      </p:sp>
      <p:sp>
        <p:nvSpPr>
          <p:cNvPr id="10" name="TextBox 9"/>
          <p:cNvSpPr txBox="1"/>
          <p:nvPr/>
        </p:nvSpPr>
        <p:spPr>
          <a:xfrm>
            <a:off x="1057275" y="3371850"/>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The Digital Search for Affirmation</a:t>
            </a:r>
          </a:p>
        </p:txBody>
      </p:sp>
      <p:sp>
        <p:nvSpPr>
          <p:cNvPr id="11" name="TextBox 10"/>
          <p:cNvSpPr txBox="1"/>
          <p:nvPr/>
        </p:nvSpPr>
        <p:spPr>
          <a:xfrm>
            <a:off x="1057275" y="3781425"/>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People around us are relationally starving—often seeking quick validation through "likes," "hearts," and "thumbs up" on social media or group texts.</a:t>
            </a:r>
          </a:p>
        </p:txBody>
      </p:sp>
      <p:sp>
        <p:nvSpPr>
          <p:cNvPr id="12" name="TextBox 11"/>
          <p:cNvSpPr txBox="1"/>
          <p:nvPr/>
        </p:nvSpPr>
        <p:spPr>
          <a:xfrm>
            <a:off x="1066800" y="5086350"/>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2 Corinthians 1:3–4 (Real Affirmation in Christ)</a:t>
            </a:r>
          </a:p>
        </p:txBody>
      </p:sp>
      <p:sp>
        <p:nvSpPr>
          <p:cNvPr id="13" name="TextBox 12"/>
          <p:cNvSpPr txBox="1"/>
          <p:nvPr/>
        </p:nvSpPr>
        <p:spPr>
          <a:xfrm>
            <a:off x="1066800" y="5448300"/>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"...God of all comfort, who comforts us in all our tribulation, that we may be able to comfort those who are in any trouble, with the comfort with which we ourselves are comforted by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2295525"/>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3971925"/>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Scriptural Reminders for Encouragers (Part 1)</a:t>
            </a:r>
          </a:p>
        </p:txBody>
      </p:sp>
      <p:sp>
        <p:nvSpPr>
          <p:cNvPr id="7" name="TextBox 6"/>
          <p:cNvSpPr txBox="1"/>
          <p:nvPr/>
        </p:nvSpPr>
        <p:spPr>
          <a:xfrm>
            <a:off x="1066800" y="2543175"/>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Matthew 7:12 (The Golden Rule)</a:t>
            </a:r>
          </a:p>
        </p:txBody>
      </p:sp>
      <p:sp>
        <p:nvSpPr>
          <p:cNvPr id="8" name="TextBox 7"/>
          <p:cNvSpPr txBox="1"/>
          <p:nvPr/>
        </p:nvSpPr>
        <p:spPr>
          <a:xfrm>
            <a:off x="1066800" y="2905125"/>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"Therefore, whatever you want men to do to you, do also to them, for this is the Law and the Prophets."</a:t>
            </a:r>
          </a:p>
        </p:txBody>
      </p:sp>
      <p:sp>
        <p:nvSpPr>
          <p:cNvPr id="9" name="TextBox 8"/>
          <p:cNvSpPr txBox="1"/>
          <p:nvPr/>
        </p:nvSpPr>
        <p:spPr>
          <a:xfrm>
            <a:off x="1066800" y="4219575"/>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Mark 12:29–31 (The Greatest Commandments)</a:t>
            </a:r>
          </a:p>
        </p:txBody>
      </p:sp>
      <p:sp>
        <p:nvSpPr>
          <p:cNvPr id="10" name="TextBox 9"/>
          <p:cNvSpPr txBox="1"/>
          <p:nvPr/>
        </p:nvSpPr>
        <p:spPr>
          <a:xfrm>
            <a:off x="1066800" y="4581525"/>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"You shall love the Lord your God with all your heart... And... You shall love your neighbor as yourself. There is no other commandment greater than these."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1457325"/>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3133725"/>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Rounded Rectangle 5"/>
          <p:cNvSpPr/>
          <p:nvPr/>
        </p:nvSpPr>
        <p:spPr>
          <a:xfrm>
            <a:off x="762000" y="4810125"/>
            <a:ext cx="10668000" cy="1485900"/>
          </a:xfrm>
          <a:prstGeom prst="roundRect">
            <a:avLst>
              <a:gd name="adj" fmla="val 6410"/>
            </a:avLst>
          </a:prstGeom>
          <a:solidFill>
            <a:srgbClr val="0F172A"/>
          </a:solidFill>
          <a:ln w="19050">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Scriptural Reminders for Encouragers (Part 2)</a:t>
            </a:r>
          </a:p>
        </p:txBody>
      </p:sp>
      <p:sp>
        <p:nvSpPr>
          <p:cNvPr id="8" name="TextBox 7"/>
          <p:cNvSpPr txBox="1"/>
          <p:nvPr/>
        </p:nvSpPr>
        <p:spPr>
          <a:xfrm>
            <a:off x="1066800" y="1704975"/>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1 John 4:20–21</a:t>
            </a:r>
          </a:p>
        </p:txBody>
      </p:sp>
      <p:sp>
        <p:nvSpPr>
          <p:cNvPr id="9" name="TextBox 8"/>
          <p:cNvSpPr txBox="1"/>
          <p:nvPr/>
        </p:nvSpPr>
        <p:spPr>
          <a:xfrm>
            <a:off x="1066800" y="2066925"/>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"If someone says, 'I love God,' and hates his brother, he is a liar; for he who does not love his brother whom he has seen, how can he love God whom he has not seen?"</a:t>
            </a:r>
          </a:p>
        </p:txBody>
      </p:sp>
      <p:sp>
        <p:nvSpPr>
          <p:cNvPr id="10" name="TextBox 9"/>
          <p:cNvSpPr txBox="1"/>
          <p:nvPr/>
        </p:nvSpPr>
        <p:spPr>
          <a:xfrm>
            <a:off x="1066800" y="3381375"/>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Matthew 25:40</a:t>
            </a:r>
          </a:p>
        </p:txBody>
      </p:sp>
      <p:sp>
        <p:nvSpPr>
          <p:cNvPr id="11" name="TextBox 10"/>
          <p:cNvSpPr txBox="1"/>
          <p:nvPr/>
        </p:nvSpPr>
        <p:spPr>
          <a:xfrm>
            <a:off x="1066800" y="3743325"/>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"Assuredly, I say to you, inasmuch as you did it to one of the least of these My brethren, you did it to Me."</a:t>
            </a:r>
          </a:p>
        </p:txBody>
      </p:sp>
      <p:sp>
        <p:nvSpPr>
          <p:cNvPr id="12" name="TextBox 11"/>
          <p:cNvSpPr txBox="1"/>
          <p:nvPr/>
        </p:nvSpPr>
        <p:spPr>
          <a:xfrm>
            <a:off x="1066800" y="5057775"/>
            <a:ext cx="11125200" cy="285750"/>
          </a:xfrm>
          <a:prstGeom prst="rect">
            <a:avLst/>
          </a:prstGeom>
          <a:noFill/>
        </p:spPr>
        <p:txBody>
          <a:bodyPr wrap="none" lIns="0" tIns="0" rIns="0" bIns="0" anchor="t">
            <a:spAutoFit/>
          </a:bodyPr>
          <a:lstStyle/>
          <a:p>
            <a:pPr algn="l"/>
            <a:r>
              <a:rPr sz="1650" b="1" i="0" u="none">
                <a:solidFill>
                  <a:srgbClr val="38BDF8"/>
                </a:solidFill>
                <a:latin typeface="system-ui"/>
              </a:rPr>
              <a:t>Hebrews 3:13 (Daily Exhortation)</a:t>
            </a:r>
          </a:p>
        </p:txBody>
      </p:sp>
      <p:sp>
        <p:nvSpPr>
          <p:cNvPr id="13" name="TextBox 12"/>
          <p:cNvSpPr txBox="1"/>
          <p:nvPr/>
        </p:nvSpPr>
        <p:spPr>
          <a:xfrm>
            <a:off x="1066800" y="5419725"/>
            <a:ext cx="10153650" cy="628650"/>
          </a:xfrm>
          <a:prstGeom prst="rect">
            <a:avLst/>
          </a:prstGeom>
          <a:noFill/>
        </p:spPr>
        <p:txBody>
          <a:bodyPr wrap="square" lIns="0" tIns="0" rIns="0" bIns="0" anchor="t">
            <a:spAutoFit/>
          </a:bodyPr>
          <a:lstStyle/>
          <a:p>
            <a:pPr algn="l">
              <a:lnSpc>
                <a:spcPts val="2475"/>
              </a:lnSpc>
            </a:pPr>
            <a:r>
              <a:rPr sz="1650" b="0" i="0" u="none">
                <a:solidFill>
                  <a:srgbClr val="F8FAFC"/>
                </a:solidFill>
                <a:latin typeface="system-ui"/>
              </a:rPr>
              <a:t>"...but exhort one another daily, while it is called 'Today,' lest any of you be hardened through the deceitfulness of sin."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72033"/>
        </a:solidFill>
        <a:effectLst/>
      </p:bgPr>
    </p:bg>
    <p:spTree>
      <p:nvGrpSpPr>
        <p:cNvPr id="1" name=""/>
        <p:cNvGrpSpPr/>
        <p:nvPr/>
      </p:nvGrpSpPr>
      <p:grpSpPr>
        <a:xfrm>
          <a:off x="0" y="0"/>
          <a:ext cx="0" cy="0"/>
          <a:chOff x="0" y="0"/>
          <a:chExt cx="0" cy="0"/>
        </a:xfrm>
      </p:grpSpPr>
      <p:pic>
        <p:nvPicPr>
          <p:cNvPr id="2" name="Picture 1" descr="image.pn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762000" y="1114425"/>
            <a:ext cx="10668000" cy="19050"/>
          </a:xfrm>
          <a:prstGeom prst="rect">
            <a:avLst/>
          </a:prstGeom>
          <a:solidFill>
            <a:srgbClr val="33415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ounded Rectangle 3"/>
          <p:cNvSpPr/>
          <p:nvPr/>
        </p:nvSpPr>
        <p:spPr>
          <a:xfrm>
            <a:off x="762000" y="2266950"/>
            <a:ext cx="10668000" cy="1514475"/>
          </a:xfrm>
          <a:prstGeom prst="roundRect">
            <a:avLst>
              <a:gd name="adj" fmla="val 7547"/>
            </a:avLst>
          </a:prstGeom>
          <a:solidFill>
            <a:srgbClr val="1E293B"/>
          </a:solidFill>
          <a:ln w="9525">
            <a:solidFill>
              <a:srgbClr val="3341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ounded Rectangle 4"/>
          <p:cNvSpPr/>
          <p:nvPr/>
        </p:nvSpPr>
        <p:spPr>
          <a:xfrm>
            <a:off x="762000" y="3971925"/>
            <a:ext cx="10668000" cy="1514475"/>
          </a:xfrm>
          <a:prstGeom prst="roundRect">
            <a:avLst>
              <a:gd name="adj" fmla="val 7547"/>
            </a:avLst>
          </a:prstGeom>
          <a:solidFill>
            <a:srgbClr val="0C4A6E"/>
          </a:solidFill>
          <a:ln w="9525">
            <a:solidFill>
              <a:srgbClr val="0284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62000" y="476250"/>
            <a:ext cx="11301412" cy="514350"/>
          </a:xfrm>
          <a:prstGeom prst="rect">
            <a:avLst/>
          </a:prstGeom>
          <a:noFill/>
        </p:spPr>
        <p:txBody>
          <a:bodyPr wrap="square" lIns="0" tIns="0" rIns="0" bIns="0" anchor="t">
            <a:spAutoFit/>
          </a:bodyPr>
          <a:lstStyle/>
          <a:p>
            <a:pPr algn="l"/>
            <a:r>
              <a:rPr sz="2850" b="1" i="0" u="none">
                <a:solidFill>
                  <a:srgbClr val="38BDF8"/>
                </a:solidFill>
                <a:latin typeface="system-ui"/>
              </a:rPr>
              <a:t>Conclusion &amp; Action Step</a:t>
            </a:r>
          </a:p>
        </p:txBody>
      </p:sp>
      <p:sp>
        <p:nvSpPr>
          <p:cNvPr id="7" name="TextBox 6"/>
          <p:cNvSpPr txBox="1"/>
          <p:nvPr/>
        </p:nvSpPr>
        <p:spPr>
          <a:xfrm>
            <a:off x="1057275" y="2505075"/>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Are You a Fountain or a Drain?</a:t>
            </a:r>
          </a:p>
        </p:txBody>
      </p:sp>
      <p:sp>
        <p:nvSpPr>
          <p:cNvPr id="8" name="TextBox 7"/>
          <p:cNvSpPr txBox="1"/>
          <p:nvPr/>
        </p:nvSpPr>
        <p:spPr>
          <a:xfrm>
            <a:off x="1057275" y="2914650"/>
            <a:ext cx="10172700" cy="628650"/>
          </a:xfrm>
          <a:prstGeom prst="rect">
            <a:avLst/>
          </a:prstGeom>
          <a:noFill/>
        </p:spPr>
        <p:txBody>
          <a:bodyPr wrap="square" lIns="0" tIns="0" rIns="0" bIns="0" anchor="t">
            <a:spAutoFit/>
          </a:bodyPr>
          <a:lstStyle/>
          <a:p>
            <a:pPr algn="l">
              <a:lnSpc>
                <a:spcPts val="2475"/>
              </a:lnSpc>
            </a:pPr>
            <a:r>
              <a:rPr sz="1650" b="1" i="0" u="none">
                <a:solidFill>
                  <a:srgbClr val="CBD5E1"/>
                </a:solidFill>
                <a:latin typeface="system-ui"/>
              </a:rPr>
              <a:t>Drains:</a:t>
            </a:r>
            <a:r>
              <a:rPr sz="1650" b="0" i="0" u="none">
                <a:solidFill>
                  <a:srgbClr val="CBD5E1"/>
                </a:solidFill>
                <a:latin typeface="system-ui"/>
              </a:rPr>
              <a:t> Pull energy out of a room and focus on what’s wrong or missing.</a:t>
            </a:r>
            <a:r>
              <a:t>
</a:t>
            </a:r>
            <a:r>
              <a:rPr sz="1650" b="1" i="0" u="none">
                <a:solidFill>
                  <a:srgbClr val="CBD5E1"/>
                </a:solidFill>
                <a:latin typeface="system-ui"/>
              </a:rPr>
              <a:t>Fountains:</a:t>
            </a:r>
            <a:r>
              <a:rPr sz="1650" b="0" i="0" u="none">
                <a:solidFill>
                  <a:srgbClr val="CBD5E1"/>
                </a:solidFill>
                <a:latin typeface="system-ui"/>
              </a:rPr>
              <a:t> Overflow with grace, encouragement, and value to refresh everyone around them.</a:t>
            </a:r>
          </a:p>
        </p:txBody>
      </p:sp>
      <p:sp>
        <p:nvSpPr>
          <p:cNvPr id="9" name="TextBox 8"/>
          <p:cNvSpPr txBox="1"/>
          <p:nvPr/>
        </p:nvSpPr>
        <p:spPr>
          <a:xfrm>
            <a:off x="1057275" y="4210050"/>
            <a:ext cx="11134725" cy="314325"/>
          </a:xfrm>
          <a:prstGeom prst="rect">
            <a:avLst/>
          </a:prstGeom>
          <a:noFill/>
        </p:spPr>
        <p:txBody>
          <a:bodyPr wrap="none" lIns="0" tIns="0" rIns="0" bIns="0" anchor="t">
            <a:spAutoFit/>
          </a:bodyPr>
          <a:lstStyle/>
          <a:p>
            <a:pPr algn="l"/>
            <a:r>
              <a:rPr sz="1800" b="1" i="0" u="none">
                <a:solidFill>
                  <a:srgbClr val="38BDF8"/>
                </a:solidFill>
                <a:latin typeface="system-ui"/>
              </a:rPr>
              <a:t>Weekly Action Challenge</a:t>
            </a:r>
          </a:p>
        </p:txBody>
      </p:sp>
      <p:sp>
        <p:nvSpPr>
          <p:cNvPr id="10" name="TextBox 9"/>
          <p:cNvSpPr txBox="1"/>
          <p:nvPr/>
        </p:nvSpPr>
        <p:spPr>
          <a:xfrm>
            <a:off x="1057275" y="4619625"/>
            <a:ext cx="10172700" cy="628650"/>
          </a:xfrm>
          <a:prstGeom prst="rect">
            <a:avLst/>
          </a:prstGeom>
          <a:noFill/>
        </p:spPr>
        <p:txBody>
          <a:bodyPr wrap="square" lIns="0" tIns="0" rIns="0" bIns="0" anchor="t">
            <a:spAutoFit/>
          </a:bodyPr>
          <a:lstStyle/>
          <a:p>
            <a:pPr algn="l">
              <a:lnSpc>
                <a:spcPts val="2475"/>
              </a:lnSpc>
            </a:pPr>
            <a:r>
              <a:rPr sz="1650" b="0" i="0" u="none">
                <a:solidFill>
                  <a:srgbClr val="CBD5E1"/>
                </a:solidFill>
                <a:latin typeface="system-ui"/>
              </a:rPr>
              <a:t>Intentionally be a fountain to at least one person this week through direct support, listening, and Christ-centered encouragement.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TotalTime>
  <Words>1032</Words>
  <Application>Microsoft Office PowerPoint</Application>
  <PresentationFormat>Widescreen</PresentationFormat>
  <Paragraphs>65</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Calibri</vt:lpstr>
      <vt:lpstr>system-ui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Jeff Goodale</cp:lastModifiedBy>
  <cp:revision>3</cp:revision>
  <dcterms:created xsi:type="dcterms:W3CDTF">2013-01-27T09:14:16Z</dcterms:created>
  <dcterms:modified xsi:type="dcterms:W3CDTF">2026-10-17T20:57:47Z</dcterms:modified>
  <cp:category/>
</cp:coreProperties>
</file>