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7" r:id="rId2"/>
  </p:sldMasterIdLst>
  <p:notesMasterIdLst>
    <p:notesMasterId r:id="rId17"/>
  </p:notesMasterIdLst>
  <p:sldIdLst>
    <p:sldId id="316" r:id="rId3"/>
    <p:sldId id="317" r:id="rId4"/>
    <p:sldId id="335" r:id="rId5"/>
    <p:sldId id="320" r:id="rId6"/>
    <p:sldId id="321" r:id="rId7"/>
    <p:sldId id="323" r:id="rId8"/>
    <p:sldId id="333" r:id="rId9"/>
    <p:sldId id="256" r:id="rId10"/>
    <p:sldId id="330" r:id="rId11"/>
    <p:sldId id="327" r:id="rId12"/>
    <p:sldId id="329" r:id="rId13"/>
    <p:sldId id="334" r:id="rId14"/>
    <p:sldId id="326" r:id="rId15"/>
    <p:sldId id="33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088"/>
    <a:srgbClr val="FFFF5C"/>
    <a:srgbClr val="F0C070"/>
    <a:srgbClr val="D8A048"/>
    <a:srgbClr val="000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6"/>
    <p:restoredTop sz="94571"/>
  </p:normalViewPr>
  <p:slideViewPr>
    <p:cSldViewPr snapToGrid="0">
      <p:cViewPr varScale="1">
        <p:scale>
          <a:sx n="110" d="100"/>
          <a:sy n="110" d="100"/>
        </p:scale>
        <p:origin x="11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C5723-6E78-0049-A763-CD16F77879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02D82-D06A-C74D-A936-DCB186883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23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643B1-A6C1-F4CD-2E0F-BCBD9D8FDF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0" y="247876"/>
            <a:ext cx="5867400" cy="2387600"/>
          </a:xfrm>
        </p:spPr>
        <p:txBody>
          <a:bodyPr anchor="b"/>
          <a:lstStyle>
            <a:lvl1pPr algn="ctr">
              <a:defRPr sz="6000">
                <a:solidFill>
                  <a:srgbClr val="F0C0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27683-0741-3DDC-0DE9-F98978109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38056" y="2635475"/>
            <a:ext cx="6215744" cy="2959781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0C07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D6367-0F62-95C4-4B78-4F7A8250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0C070"/>
                </a:solidFill>
              </a:defRPr>
            </a:lvl1pPr>
          </a:lstStyle>
          <a:p>
            <a:fld id="{173B4FBF-B4B1-2649-B1DC-6D4BBC0BF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8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22AF-E890-D04C-BF27-D6EEDA40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0C0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8F04-1EB0-A77E-B7E7-B815A9FD2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0C070"/>
                </a:solidFill>
              </a:defRPr>
            </a:lvl1pPr>
            <a:lvl2pPr>
              <a:defRPr>
                <a:solidFill>
                  <a:srgbClr val="F0C070"/>
                </a:solidFill>
              </a:defRPr>
            </a:lvl2pPr>
            <a:lvl3pPr>
              <a:defRPr>
                <a:solidFill>
                  <a:srgbClr val="F0C070"/>
                </a:solidFill>
              </a:defRPr>
            </a:lvl3pPr>
            <a:lvl4pPr>
              <a:defRPr>
                <a:solidFill>
                  <a:srgbClr val="F0C070"/>
                </a:solidFill>
              </a:defRPr>
            </a:lvl4pPr>
            <a:lvl5pPr>
              <a:defRPr>
                <a:solidFill>
                  <a:srgbClr val="F0C07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FA769-C567-E7B5-1311-742A31CD6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4FBF-B4B1-2649-B1DC-6D4BBC0BF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1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3E63-6DC1-0B07-6E65-34CE8F50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45B66-8AAE-634A-C487-300CB4822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307F0-2DCC-6A43-7593-A66E01BF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4FBF-B4B1-2649-B1DC-6D4BBC0BF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7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0C7F70-DE08-B7F7-1771-6FD9E5CE01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" b="27"/>
          <a:stretch>
            <a:fillRect/>
          </a:stretch>
        </p:blipFill>
        <p:spPr>
          <a:xfrm>
            <a:off x="0" y="5937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BD4CE8-E9BC-E60C-A2C4-B84275A969A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>
            <a:lvl1pPr>
              <a:defRPr b="1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rgbClr val="F8D088"/>
                    </a:gs>
                    <a:gs pos="80000">
                      <a:srgbClr val="F8D088"/>
                    </a:gs>
                    <a:gs pos="100000">
                      <a:srgbClr val="D8A048">
                        <a:lumMod val="81000"/>
                        <a:lumOff val="19000"/>
                      </a:srgb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83FCDF-6986-9BAF-8F7C-C4C57B08D9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B4FBF-B4B1-2649-B1DC-6D4BBC0BF5B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48403AD-C2CB-BD9B-3448-D4E08B50EFDD}"/>
              </a:ext>
            </a:extLst>
          </p:cNvPr>
          <p:cNvSpPr txBox="1">
            <a:spLocks/>
          </p:cNvSpPr>
          <p:nvPr userDrawn="1"/>
        </p:nvSpPr>
        <p:spPr>
          <a:xfrm>
            <a:off x="4909456" y="365125"/>
            <a:ext cx="6444343" cy="61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1" kern="1200">
                <a:solidFill>
                  <a:schemeClr val="tx1"/>
                </a:solidFill>
                <a:latin typeface="Bodoni 72 Oldstyle Book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A07E901-4D38-5F50-9CED-40DAA2811E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08914" y="1164771"/>
            <a:ext cx="5344886" cy="4994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1" i="0">
                <a:solidFill>
                  <a:srgbClr val="F0C070"/>
                </a:solidFill>
                <a:latin typeface="Bodoni MT" panose="02070603080606020203" pitchFamily="18" charset="77"/>
              </a:defRPr>
            </a:lvl1pPr>
            <a:lvl2pPr>
              <a:defRPr sz="2800">
                <a:solidFill>
                  <a:srgbClr val="F0C070"/>
                </a:solidFill>
              </a:defRPr>
            </a:lvl2pPr>
            <a:lvl3pPr>
              <a:defRPr sz="2800">
                <a:solidFill>
                  <a:srgbClr val="F0C070"/>
                </a:solidFill>
              </a:defRPr>
            </a:lvl3pPr>
            <a:lvl4pPr>
              <a:defRPr sz="2800">
                <a:solidFill>
                  <a:srgbClr val="F0C070"/>
                </a:solidFill>
              </a:defRPr>
            </a:lvl4pPr>
            <a:lvl5pPr>
              <a:defRPr sz="2800">
                <a:solidFill>
                  <a:srgbClr val="F0C07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483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E232B2-7113-8619-B64D-1B9D31BA0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2400" b="0" i="0" dirty="0">
              <a:solidFill>
                <a:schemeClr val="tx1"/>
              </a:solidFill>
              <a:latin typeface="Bodoni 72 Oldstyle Book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FAB040-8F1F-9847-C3D7-80961D345E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B4FBF-B4B1-2649-B1DC-6D4BBC0BF5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4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1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90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6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97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50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98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60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65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91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43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8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B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BE2F4B-D0E9-EBB7-A868-A547FB0D2D0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/>
        </p:blipFill>
        <p:spPr>
          <a:xfrm>
            <a:off x="0" y="0"/>
            <a:ext cx="4874209" cy="27432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7EC061-9927-B322-FA9D-B4733633F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456" y="365125"/>
            <a:ext cx="6444343" cy="61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2DF30-9C94-66FD-5E67-A960ABD01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8914" y="1164771"/>
            <a:ext cx="5344886" cy="4994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15C4A-C5B2-EF52-0C8F-CA3677948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0C070"/>
                </a:solidFill>
              </a:defRPr>
            </a:lvl1pPr>
          </a:lstStyle>
          <a:p>
            <a:fld id="{173B4FBF-B4B1-2649-B1DC-6D4BBC0BF5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6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1" kern="1200">
          <a:solidFill>
            <a:srgbClr val="F0C070"/>
          </a:solidFill>
          <a:latin typeface="Bodoni 72 Oldstyle Book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1" i="0" kern="1200">
          <a:solidFill>
            <a:srgbClr val="F0C070"/>
          </a:solidFill>
          <a:latin typeface="Bodoni MT" panose="02070603080606020203" pitchFamily="18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800" b="1" i="0" kern="1200">
          <a:solidFill>
            <a:srgbClr val="F0C070"/>
          </a:solidFill>
          <a:latin typeface="Bodoni MT" panose="02070603080606020203" pitchFamily="18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800" b="1" i="0" kern="1200">
          <a:solidFill>
            <a:srgbClr val="F0C070"/>
          </a:solidFill>
          <a:latin typeface="Bodoni MT" panose="02070603080606020203" pitchFamily="18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800" b="1" i="0" kern="1200">
          <a:solidFill>
            <a:srgbClr val="F0C070"/>
          </a:solidFill>
          <a:latin typeface="Bodoni MT" panose="02070603080606020203" pitchFamily="18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800" b="1" i="0" kern="1200">
          <a:solidFill>
            <a:srgbClr val="F0C070"/>
          </a:solidFill>
          <a:latin typeface="Bodoni MT" panose="02070603080606020203" pitchFamily="18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7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25CAFE-C905-1169-5288-9A1212736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3EF7C-BDBE-6065-F03F-58FE19D14ADD}"/>
              </a:ext>
            </a:extLst>
          </p:cNvPr>
          <p:cNvSpPr txBox="1"/>
          <p:nvPr/>
        </p:nvSpPr>
        <p:spPr>
          <a:xfrm>
            <a:off x="6912864" y="3538728"/>
            <a:ext cx="47882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0C070"/>
                </a:solidFill>
                <a:latin typeface="Cambria" panose="02040503050406030204" pitchFamily="18" charset="0"/>
              </a:rPr>
              <a:t>Lesson 5</a:t>
            </a:r>
          </a:p>
          <a:p>
            <a:pPr algn="ctr"/>
            <a:endParaRPr lang="en-US" sz="2800" dirty="0">
              <a:solidFill>
                <a:srgbClr val="F0C070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800" dirty="0">
                <a:solidFill>
                  <a:srgbClr val="F0C070"/>
                </a:solidFill>
                <a:latin typeface="Cambria" panose="02040503050406030204" pitchFamily="18" charset="0"/>
                <a:ea typeface="Cambria Math" panose="02040503050406030204" pitchFamily="18" charset="0"/>
              </a:rPr>
              <a:t>The Eyes of an Encourager</a:t>
            </a:r>
          </a:p>
        </p:txBody>
      </p:sp>
    </p:spTree>
    <p:extLst>
      <p:ext uri="{BB962C8B-B14F-4D97-AF65-F5344CB8AC3E}">
        <p14:creationId xmlns:p14="http://schemas.microsoft.com/office/powerpoint/2010/main" val="4056550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16BEC9-3552-52E9-5796-BC3FBCEFEC9A}"/>
              </a:ext>
            </a:extLst>
          </p:cNvPr>
          <p:cNvSpPr txBox="1"/>
          <p:nvPr/>
        </p:nvSpPr>
        <p:spPr>
          <a:xfrm>
            <a:off x="1219200" y="1011936"/>
            <a:ext cx="957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0C070"/>
                </a:solidFill>
                <a:latin typeface="Bodoni 72 Oldstyle Book" pitchFamily="2" charset="0"/>
              </a:rPr>
              <a:t>adfafsadfasdf</a:t>
            </a:r>
            <a:endParaRPr lang="en-US" dirty="0">
              <a:solidFill>
                <a:srgbClr val="F0C070"/>
              </a:solidFill>
              <a:latin typeface="Bodoni 72 Oldstyle Book" pitchFamily="2" charset="0"/>
            </a:endParaRPr>
          </a:p>
        </p:txBody>
      </p:sp>
      <p:pic>
        <p:nvPicPr>
          <p:cNvPr id="5" name="Picture 4" descr="encourager_background.png">
            <a:extLst>
              <a:ext uri="{FF2B5EF4-FFF2-40B4-BE49-F238E27FC236}">
                <a16:creationId xmlns:a16="http://schemas.microsoft.com/office/drawing/2014/main" id="{12F7D8CF-05AB-EE08-3102-75AD0EB36B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8553E6-779E-6B3B-DDA8-4AACC7132A94}"/>
              </a:ext>
            </a:extLst>
          </p:cNvPr>
          <p:cNvSpPr txBox="1"/>
          <p:nvPr/>
        </p:nvSpPr>
        <p:spPr>
          <a:xfrm>
            <a:off x="1093303" y="577265"/>
            <a:ext cx="100053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8D088"/>
                </a:solidFill>
              </a:rPr>
              <a:t>We are studying  about Encouragement using the examples of Barnabas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Sources of Encouragement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Our Motivation to Encourage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The Power of Encouragement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The Mind of an Encourager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</a:rPr>
              <a:t>They Eyes of an Encourager</a:t>
            </a:r>
          </a:p>
        </p:txBody>
      </p:sp>
    </p:spTree>
    <p:extLst>
      <p:ext uri="{BB962C8B-B14F-4D97-AF65-F5344CB8AC3E}">
        <p14:creationId xmlns:p14="http://schemas.microsoft.com/office/powerpoint/2010/main" val="3572400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ysical_spiritual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88" y="12825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11430000" cy="484632"/>
          </a:xfrm>
          <a:prstGeom prst="rect">
            <a:avLst/>
          </a:prstGeom>
          <a:noFill/>
        </p:spPr>
        <p:txBody>
          <a:bodyPr wrap="square" lIns="27432" tIns="22860" rIns="27432" bIns="0">
            <a:spAutoFit/>
          </a:bodyPr>
          <a:lstStyle/>
          <a:p>
            <a:pPr algn="ctr">
              <a:defRPr sz="2800" b="1">
                <a:solidFill>
                  <a:srgbClr val="F9F7F1"/>
                </a:solidFill>
                <a:latin typeface="Aptos"/>
              </a:defRPr>
            </a:pPr>
            <a:r>
              <a:t>TWO PATHWAYS OF SIGHT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22376"/>
            <a:ext cx="11064240" cy="292608"/>
          </a:xfrm>
          <a:prstGeom prst="rect">
            <a:avLst/>
          </a:prstGeom>
          <a:noFill/>
        </p:spPr>
        <p:txBody>
          <a:bodyPr wrap="square" lIns="27432" tIns="22860" rIns="27432" bIns="0">
            <a:spAutoFit/>
          </a:bodyPr>
          <a:lstStyle/>
          <a:p>
            <a:pPr algn="ctr">
              <a:defRPr sz="1600" b="0">
                <a:solidFill>
                  <a:srgbClr val="F8D088"/>
                </a:solidFill>
                <a:latin typeface="Aptos"/>
              </a:defRPr>
            </a:pPr>
            <a:r>
              <a:t>What the eyes receive  •  How we perceive  •  How we respond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" y="1444752"/>
            <a:ext cx="1783080" cy="393192"/>
          </a:xfrm>
          <a:prstGeom prst="rect">
            <a:avLst/>
          </a:prstGeom>
          <a:noFill/>
        </p:spPr>
        <p:txBody>
          <a:bodyPr wrap="square" lIns="27432" tIns="22860" rIns="27432" bIns="0">
            <a:spAutoFit/>
          </a:bodyPr>
          <a:lstStyle/>
          <a:p>
            <a:pPr algn="ctr">
              <a:defRPr sz="1900" b="1">
                <a:solidFill>
                  <a:srgbClr val="F8D088"/>
                </a:solidFill>
                <a:latin typeface="Aptos"/>
              </a:defRPr>
            </a:pPr>
            <a:r>
              <a:t>PHYSICAL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" y="3127248"/>
            <a:ext cx="1783080" cy="393192"/>
          </a:xfrm>
          <a:prstGeom prst="rect">
            <a:avLst/>
          </a:prstGeom>
          <a:noFill/>
        </p:spPr>
        <p:txBody>
          <a:bodyPr wrap="square" lIns="27432" tIns="22860" rIns="27432" bIns="0">
            <a:spAutoFit/>
          </a:bodyPr>
          <a:lstStyle/>
          <a:p>
            <a:pPr algn="ctr">
              <a:defRPr sz="1900" b="1">
                <a:solidFill>
                  <a:srgbClr val="F8D088"/>
                </a:solidFill>
                <a:latin typeface="Aptos"/>
              </a:defRPr>
            </a:pPr>
            <a:r>
              <a:t>SPIRITUAL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852928"/>
            <a:ext cx="11082528" cy="12801"/>
          </a:xfrm>
          <a:prstGeom prst="rect">
            <a:avLst/>
          </a:prstGeom>
          <a:solidFill>
            <a:srgbClr val="A18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4800600"/>
            <a:ext cx="11082528" cy="12801"/>
          </a:xfrm>
          <a:prstGeom prst="rect">
            <a:avLst/>
          </a:prstGeom>
          <a:solidFill>
            <a:srgbClr val="A188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404872" y="1325880"/>
            <a:ext cx="2743200" cy="1078992"/>
          </a:xfrm>
          <a:prstGeom prst="roundRect">
            <a:avLst/>
          </a:prstGeom>
          <a:solidFill>
            <a:srgbClr val="103555"/>
          </a:solidFill>
          <a:ln w="15240">
            <a:solidFill>
              <a:srgbClr val="F8D0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bIns="0" rtlCol="0" anchor="ctr"/>
          <a:lstStyle/>
          <a:p>
            <a:pPr algn="ctr">
              <a:defRPr sz="1900" b="1">
                <a:solidFill>
                  <a:srgbClr val="F8D088"/>
                </a:solidFill>
                <a:latin typeface="Aptos Display"/>
              </a:defRPr>
            </a:pPr>
            <a:r>
              <a:t>LIGHT</a:t>
            </a:r>
          </a:p>
          <a:p>
            <a:pPr algn="ctr">
              <a:spcBef>
                <a:spcPts val="600"/>
              </a:spcBef>
              <a:defRPr sz="1280">
                <a:solidFill>
                  <a:srgbClr val="F9F7F1"/>
                </a:solidFill>
                <a:latin typeface="Aptos"/>
              </a:defRPr>
            </a:pPr>
            <a:r>
              <a:t>Light enters the eyes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04872" y="3035808"/>
            <a:ext cx="2743200" cy="1078992"/>
          </a:xfrm>
          <a:prstGeom prst="roundRect">
            <a:avLst/>
          </a:prstGeom>
          <a:solidFill>
            <a:srgbClr val="4A361D"/>
          </a:solidFill>
          <a:ln w="15240">
            <a:solidFill>
              <a:srgbClr val="F8D0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bIns="0" rtlCol="0" anchor="ctr"/>
          <a:lstStyle/>
          <a:p>
            <a:pPr algn="ctr">
              <a:defRPr sz="1900" b="1">
                <a:solidFill>
                  <a:srgbClr val="F8D088"/>
                </a:solidFill>
                <a:latin typeface="Aptos Display"/>
              </a:defRPr>
            </a:pPr>
            <a:r>
              <a:rPr dirty="0"/>
              <a:t>GOD’S WORD</a:t>
            </a:r>
          </a:p>
          <a:p>
            <a:pPr algn="ctr">
              <a:spcBef>
                <a:spcPts val="600"/>
              </a:spcBef>
              <a:defRPr sz="1280">
                <a:solidFill>
                  <a:srgbClr val="F9F7F1"/>
                </a:solidFill>
                <a:latin typeface="Aptos"/>
              </a:defRPr>
            </a:pPr>
            <a:r>
              <a:rPr dirty="0"/>
              <a:t>Light for the path</a:t>
            </a:r>
            <a:br>
              <a:rPr dirty="0"/>
            </a:br>
            <a:r>
              <a:rPr dirty="0"/>
              <a:t>Psalm 119:105; John </a:t>
            </a:r>
            <a:r>
              <a:rPr lang="en-US" dirty="0"/>
              <a:t>14:6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5559552" y="1325880"/>
            <a:ext cx="2743200" cy="1078992"/>
          </a:xfrm>
          <a:prstGeom prst="roundRect">
            <a:avLst/>
          </a:prstGeom>
          <a:solidFill>
            <a:srgbClr val="103555"/>
          </a:solidFill>
          <a:ln w="15240">
            <a:solidFill>
              <a:srgbClr val="F8D0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bIns="0" rtlCol="0" anchor="ctr"/>
          <a:lstStyle/>
          <a:p>
            <a:pPr algn="ctr">
              <a:defRPr sz="1900" b="1">
                <a:solidFill>
                  <a:srgbClr val="F8D088"/>
                </a:solidFill>
                <a:latin typeface="Aptos Display"/>
              </a:defRPr>
            </a:pPr>
            <a:r>
              <a:t>BRAIN</a:t>
            </a:r>
          </a:p>
          <a:p>
            <a:pPr algn="ctr">
              <a:spcBef>
                <a:spcPts val="600"/>
              </a:spcBef>
              <a:defRPr sz="1280">
                <a:solidFill>
                  <a:srgbClr val="F9F7F1"/>
                </a:solidFill>
                <a:latin typeface="Aptos"/>
              </a:defRPr>
            </a:pPr>
            <a:r>
              <a:t>Processes visual information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59552" y="3035808"/>
            <a:ext cx="2743200" cy="1078992"/>
          </a:xfrm>
          <a:prstGeom prst="roundRect">
            <a:avLst/>
          </a:prstGeom>
          <a:solidFill>
            <a:srgbClr val="4A361D"/>
          </a:solidFill>
          <a:ln w="15240">
            <a:solidFill>
              <a:srgbClr val="F8D0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bIns="0" rtlCol="0" anchor="ctr"/>
          <a:lstStyle/>
          <a:p>
            <a:pPr algn="ctr">
              <a:defRPr sz="1900" b="1">
                <a:solidFill>
                  <a:srgbClr val="F8D088"/>
                </a:solidFill>
                <a:latin typeface="Aptos Display"/>
              </a:defRPr>
            </a:pPr>
            <a:r>
              <a:t>HEART &amp; MIND</a:t>
            </a:r>
          </a:p>
          <a:p>
            <a:pPr algn="ctr">
              <a:spcBef>
                <a:spcPts val="600"/>
              </a:spcBef>
              <a:defRPr sz="1280">
                <a:solidFill>
                  <a:srgbClr val="F9F7F1"/>
                </a:solidFill>
                <a:latin typeface="Aptos"/>
              </a:defRPr>
            </a:pPr>
            <a:r>
              <a:t>Guard and renew the heart</a:t>
            </a:r>
            <a:br/>
            <a:r>
              <a:t>Proverbs 4:23; Romans 12:2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14232" y="1325880"/>
            <a:ext cx="2743200" cy="1078992"/>
          </a:xfrm>
          <a:prstGeom prst="roundRect">
            <a:avLst/>
          </a:prstGeom>
          <a:solidFill>
            <a:srgbClr val="103555"/>
          </a:solidFill>
          <a:ln w="15240">
            <a:solidFill>
              <a:srgbClr val="F8D0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bIns="0" rtlCol="0" anchor="ctr"/>
          <a:lstStyle/>
          <a:p>
            <a:pPr algn="ctr">
              <a:defRPr sz="1900" b="1">
                <a:solidFill>
                  <a:srgbClr val="F8D088"/>
                </a:solidFill>
                <a:latin typeface="Aptos Display"/>
              </a:defRPr>
            </a:pPr>
            <a:r>
              <a:t>RESPONSE</a:t>
            </a:r>
          </a:p>
          <a:p>
            <a:pPr algn="ctr">
              <a:spcBef>
                <a:spcPts val="600"/>
              </a:spcBef>
              <a:defRPr sz="1280">
                <a:solidFill>
                  <a:srgbClr val="F9F7F1"/>
                </a:solidFill>
                <a:latin typeface="Aptos"/>
              </a:defRPr>
            </a:pPr>
            <a:r>
              <a:t>We perceive and respond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14232" y="3035808"/>
            <a:ext cx="2743200" cy="1078992"/>
          </a:xfrm>
          <a:prstGeom prst="roundRect">
            <a:avLst/>
          </a:prstGeom>
          <a:solidFill>
            <a:srgbClr val="4A361D"/>
          </a:solidFill>
          <a:ln w="15240">
            <a:solidFill>
              <a:srgbClr val="F8D0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37160" bIns="0" rtlCol="0" anchor="ctr"/>
          <a:lstStyle/>
          <a:p>
            <a:pPr algn="ctr">
              <a:defRPr sz="1900" b="1">
                <a:solidFill>
                  <a:srgbClr val="F8D088"/>
                </a:solidFill>
                <a:latin typeface="Aptos Display"/>
              </a:defRPr>
            </a:pPr>
            <a:r>
              <a:t>GODLY ACTION</a:t>
            </a:r>
          </a:p>
          <a:p>
            <a:pPr algn="ctr">
              <a:spcBef>
                <a:spcPts val="600"/>
              </a:spcBef>
              <a:defRPr sz="1280">
                <a:solidFill>
                  <a:srgbClr val="F9F7F1"/>
                </a:solidFill>
                <a:latin typeface="Aptos"/>
              </a:defRPr>
            </a:pPr>
            <a:r>
              <a:t>Do good to others</a:t>
            </a:r>
            <a:br/>
            <a:r>
              <a:t>Galatians 6:10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251960"/>
            <a:ext cx="10927080" cy="300082"/>
          </a:xfrm>
          <a:prstGeom prst="rect">
            <a:avLst/>
          </a:prstGeom>
          <a:noFill/>
        </p:spPr>
        <p:txBody>
          <a:bodyPr wrap="square" lIns="27432" tIns="22860" rIns="27432" bIns="0">
            <a:spAutoFit/>
          </a:bodyPr>
          <a:lstStyle/>
          <a:p>
            <a:pPr algn="ctr">
              <a:defRPr sz="1800" b="1">
                <a:solidFill>
                  <a:srgbClr val="F8D088"/>
                </a:solidFill>
                <a:latin typeface="Aptos"/>
              </a:defRPr>
            </a:pPr>
            <a:r>
              <a:rPr dirty="0"/>
              <a:t>SPIRITUAL VISION LEADS TO </a:t>
            </a:r>
            <a:r>
              <a:rPr lang="en-US" dirty="0"/>
              <a:t>GODLINESS</a:t>
            </a:r>
            <a:endParaRPr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E05486-CE47-B2D0-0FB9-21CDF4748A22}"/>
              </a:ext>
            </a:extLst>
          </p:cNvPr>
          <p:cNvSpPr txBox="1"/>
          <p:nvPr/>
        </p:nvSpPr>
        <p:spPr>
          <a:xfrm>
            <a:off x="2431434" y="5454272"/>
            <a:ext cx="73169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FFF5C"/>
                </a:solidFill>
              </a:rPr>
              <a:t>WE MUST TRAIN OUR SPIRITUAL EYES </a:t>
            </a:r>
          </a:p>
          <a:p>
            <a:pPr algn="ctr"/>
            <a:r>
              <a:rPr lang="en-US" sz="2800" dirty="0">
                <a:solidFill>
                  <a:srgbClr val="FFFF5C"/>
                </a:solidFill>
              </a:rPr>
              <a:t>JUST AS WE MUST TRAIN OUR PHYSICAL EYES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  <p:par>
                          <p:cTn id="6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7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0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  <p:par>
                          <p:cTn id="11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2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5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  <p:par>
                          <p:cTn id="16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CCED5-B3F0-3F36-6CAE-309710AA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1A762EE0-81E3-1C38-5B31-A53F2C960D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CB4B95-25E2-CD51-7E2B-5A5CC580F1B3}"/>
              </a:ext>
            </a:extLst>
          </p:cNvPr>
          <p:cNvSpPr txBox="1"/>
          <p:nvPr/>
        </p:nvSpPr>
        <p:spPr>
          <a:xfrm>
            <a:off x="2121407" y="182880"/>
            <a:ext cx="794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0C070"/>
                </a:solidFill>
              </a:rPr>
              <a:t>Jesus taught about spiritual blindness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8FA82B-8CCE-FBC9-3362-E6DCC0FE66D7}"/>
              </a:ext>
            </a:extLst>
          </p:cNvPr>
          <p:cNvSpPr txBox="1"/>
          <p:nvPr/>
        </p:nvSpPr>
        <p:spPr>
          <a:xfrm>
            <a:off x="560831" y="829211"/>
            <a:ext cx="110703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1</a:t>
            </a:r>
            <a:r>
              <a:rPr lang="en-US" sz="3000" dirty="0">
                <a:solidFill>
                  <a:schemeClr val="bg1"/>
                </a:solidFill>
              </a:rPr>
              <a:t> Now as </a:t>
            </a:r>
            <a:r>
              <a:rPr lang="en-US" sz="3000" i="1" dirty="0">
                <a:solidFill>
                  <a:schemeClr val="bg1"/>
                </a:solidFill>
              </a:rPr>
              <a:t>Jesus</a:t>
            </a:r>
            <a:r>
              <a:rPr lang="en-US" sz="3000" dirty="0">
                <a:solidFill>
                  <a:schemeClr val="bg1"/>
                </a:solidFill>
              </a:rPr>
              <a:t> passed by, He saw a man who was </a:t>
            </a:r>
            <a:r>
              <a:rPr lang="en-US" sz="3000" dirty="0">
                <a:solidFill>
                  <a:srgbClr val="FFFF5C"/>
                </a:solidFill>
              </a:rPr>
              <a:t>blind from birth</a:t>
            </a:r>
            <a:r>
              <a:rPr lang="en-US" sz="3000" dirty="0">
                <a:solidFill>
                  <a:schemeClr val="bg1"/>
                </a:solidFill>
              </a:rPr>
              <a:t>. </a:t>
            </a:r>
            <a:r>
              <a:rPr lang="en-US" sz="3000" b="1" dirty="0">
                <a:solidFill>
                  <a:schemeClr val="bg1"/>
                </a:solidFill>
              </a:rPr>
              <a:t>2</a:t>
            </a:r>
            <a:r>
              <a:rPr lang="en-US" sz="3000" dirty="0">
                <a:solidFill>
                  <a:schemeClr val="bg1"/>
                </a:solidFill>
              </a:rPr>
              <a:t> And His disciples asked Him, saying, "Rabbi, </a:t>
            </a:r>
            <a:r>
              <a:rPr lang="en-US" sz="3000" dirty="0">
                <a:solidFill>
                  <a:srgbClr val="FFFF5C"/>
                </a:solidFill>
              </a:rPr>
              <a:t>who sinned</a:t>
            </a:r>
            <a:r>
              <a:rPr lang="en-US" sz="3000" dirty="0">
                <a:solidFill>
                  <a:schemeClr val="bg1"/>
                </a:solidFill>
              </a:rPr>
              <a:t>, this man or his parents, that he was born blind?" </a:t>
            </a:r>
            <a:r>
              <a:rPr lang="en-US" sz="3000" b="1" dirty="0">
                <a:solidFill>
                  <a:schemeClr val="bg1"/>
                </a:solidFill>
              </a:rPr>
              <a:t>3</a:t>
            </a:r>
            <a:r>
              <a:rPr lang="en-US" sz="3000" dirty="0">
                <a:solidFill>
                  <a:schemeClr val="bg1"/>
                </a:solidFill>
              </a:rPr>
              <a:t> Jesus answered, "Neither this man nor his parents </a:t>
            </a:r>
            <a:r>
              <a:rPr lang="en-US" sz="3000" dirty="0">
                <a:solidFill>
                  <a:srgbClr val="FFFF5C"/>
                </a:solidFill>
              </a:rPr>
              <a:t>sinned</a:t>
            </a:r>
            <a:r>
              <a:rPr lang="en-US" sz="3000" dirty="0">
                <a:solidFill>
                  <a:schemeClr val="bg1"/>
                </a:solidFill>
              </a:rPr>
              <a:t>, but that the works of God should be revealed in him. </a:t>
            </a:r>
            <a:r>
              <a:rPr lang="en-US" sz="3000" b="1" dirty="0">
                <a:solidFill>
                  <a:schemeClr val="bg1"/>
                </a:solidFill>
              </a:rPr>
              <a:t>4</a:t>
            </a:r>
            <a:r>
              <a:rPr lang="en-US" sz="3000" dirty="0">
                <a:solidFill>
                  <a:schemeClr val="bg1"/>
                </a:solidFill>
              </a:rPr>
              <a:t> I must work the works of Him who sent Me while it is day; </a:t>
            </a:r>
            <a:r>
              <a:rPr lang="en-US" sz="3000" i="1" dirty="0">
                <a:solidFill>
                  <a:schemeClr val="bg1"/>
                </a:solidFill>
              </a:rPr>
              <a:t>the</a:t>
            </a:r>
            <a:r>
              <a:rPr lang="en-US" sz="3000" dirty="0">
                <a:solidFill>
                  <a:schemeClr val="bg1"/>
                </a:solidFill>
              </a:rPr>
              <a:t> night is coming when no one can work. </a:t>
            </a:r>
            <a:r>
              <a:rPr lang="en-US" sz="3000" b="1" dirty="0">
                <a:solidFill>
                  <a:schemeClr val="bg1"/>
                </a:solidFill>
              </a:rPr>
              <a:t>5</a:t>
            </a:r>
            <a:r>
              <a:rPr lang="en-US" sz="3000" dirty="0">
                <a:solidFill>
                  <a:schemeClr val="bg1"/>
                </a:solidFill>
              </a:rPr>
              <a:t> As long as I am in the world, </a:t>
            </a:r>
            <a:r>
              <a:rPr lang="en-US" sz="3000" dirty="0">
                <a:solidFill>
                  <a:srgbClr val="FFFF5C"/>
                </a:solidFill>
              </a:rPr>
              <a:t>I am the light of the world</a:t>
            </a:r>
            <a:r>
              <a:rPr lang="en-US" sz="3000" dirty="0">
                <a:solidFill>
                  <a:schemeClr val="bg1"/>
                </a:solidFill>
              </a:rPr>
              <a:t>." </a:t>
            </a:r>
            <a:r>
              <a:rPr lang="en-US" sz="3000" b="1" dirty="0">
                <a:solidFill>
                  <a:schemeClr val="bg1"/>
                </a:solidFill>
              </a:rPr>
              <a:t>6</a:t>
            </a:r>
            <a:r>
              <a:rPr lang="en-US" sz="3000" dirty="0">
                <a:solidFill>
                  <a:schemeClr val="bg1"/>
                </a:solidFill>
              </a:rPr>
              <a:t> When He had said these things, He spat on the ground and made clay with the saliva; and He anointed the eyes of the blind man with the clay. </a:t>
            </a:r>
            <a:r>
              <a:rPr lang="en-US" sz="3000" b="1" dirty="0">
                <a:solidFill>
                  <a:schemeClr val="bg1"/>
                </a:solidFill>
              </a:rPr>
              <a:t>7</a:t>
            </a:r>
            <a:r>
              <a:rPr lang="en-US" sz="3000" dirty="0">
                <a:solidFill>
                  <a:schemeClr val="bg1"/>
                </a:solidFill>
              </a:rPr>
              <a:t> And He said to him, "Go, wash in the pool of Siloam" (which is translated, Sent). So he went and washed, and came back seeing.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D665F9-655E-6E6E-522B-86E605D2F538}"/>
              </a:ext>
            </a:extLst>
          </p:cNvPr>
          <p:cNvSpPr txBox="1"/>
          <p:nvPr/>
        </p:nvSpPr>
        <p:spPr>
          <a:xfrm>
            <a:off x="9381743" y="6136541"/>
            <a:ext cx="2060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8D088"/>
                </a:solidFill>
              </a:rPr>
              <a:t>John 9:1-7</a:t>
            </a:r>
          </a:p>
        </p:txBody>
      </p:sp>
    </p:spTree>
    <p:extLst>
      <p:ext uri="{BB962C8B-B14F-4D97-AF65-F5344CB8AC3E}">
        <p14:creationId xmlns:p14="http://schemas.microsoft.com/office/powerpoint/2010/main" val="1878207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F0EA-6A4E-50A2-8A41-E3BD252F9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ED7565E4-8A1B-5F0D-3450-DB83A2B4799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EE6D06-3D93-4109-0A1E-6D70CD3E834F}"/>
              </a:ext>
            </a:extLst>
          </p:cNvPr>
          <p:cNvSpPr txBox="1"/>
          <p:nvPr/>
        </p:nvSpPr>
        <p:spPr>
          <a:xfrm>
            <a:off x="890016" y="938784"/>
            <a:ext cx="101071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39</a:t>
            </a:r>
            <a:r>
              <a:rPr lang="en-US" sz="3000" dirty="0">
                <a:solidFill>
                  <a:schemeClr val="bg1"/>
                </a:solidFill>
              </a:rPr>
              <a:t> And Jesus said, "For judgment I have come into this world, that those who </a:t>
            </a:r>
            <a:r>
              <a:rPr lang="en-US" sz="3000" dirty="0">
                <a:solidFill>
                  <a:srgbClr val="FFFF5C"/>
                </a:solidFill>
              </a:rPr>
              <a:t>do not see </a:t>
            </a:r>
            <a:r>
              <a:rPr lang="en-US" sz="3000" dirty="0">
                <a:solidFill>
                  <a:schemeClr val="bg1"/>
                </a:solidFill>
              </a:rPr>
              <a:t>may </a:t>
            </a:r>
            <a:r>
              <a:rPr lang="en-US" sz="3000" dirty="0">
                <a:solidFill>
                  <a:srgbClr val="FFFF5C"/>
                </a:solidFill>
              </a:rPr>
              <a:t>see</a:t>
            </a:r>
            <a:r>
              <a:rPr lang="en-US" sz="3000" dirty="0">
                <a:solidFill>
                  <a:schemeClr val="bg1"/>
                </a:solidFill>
              </a:rPr>
              <a:t>, and that those who </a:t>
            </a:r>
            <a:r>
              <a:rPr lang="en-US" sz="3000" dirty="0">
                <a:solidFill>
                  <a:srgbClr val="FFFF5C"/>
                </a:solidFill>
              </a:rPr>
              <a:t>see</a:t>
            </a:r>
            <a:r>
              <a:rPr lang="en-US" sz="3000" dirty="0">
                <a:solidFill>
                  <a:schemeClr val="bg1"/>
                </a:solidFill>
              </a:rPr>
              <a:t> may be made </a:t>
            </a:r>
            <a:r>
              <a:rPr lang="en-US" sz="3000" dirty="0">
                <a:solidFill>
                  <a:srgbClr val="FFFF5C"/>
                </a:solidFill>
              </a:rPr>
              <a:t>blind</a:t>
            </a:r>
            <a:r>
              <a:rPr lang="en-US" sz="3000" dirty="0">
                <a:solidFill>
                  <a:schemeClr val="bg1"/>
                </a:solidFill>
              </a:rPr>
              <a:t>." </a:t>
            </a:r>
            <a:r>
              <a:rPr lang="en-US" sz="3000" b="1" dirty="0">
                <a:solidFill>
                  <a:schemeClr val="bg1"/>
                </a:solidFill>
              </a:rPr>
              <a:t>40</a:t>
            </a:r>
            <a:r>
              <a:rPr lang="en-US" sz="3000" dirty="0">
                <a:solidFill>
                  <a:schemeClr val="bg1"/>
                </a:solidFill>
              </a:rPr>
              <a:t> Then </a:t>
            </a:r>
            <a:r>
              <a:rPr lang="en-US" sz="3000" i="1" dirty="0">
                <a:solidFill>
                  <a:schemeClr val="bg1"/>
                </a:solidFill>
              </a:rPr>
              <a:t>some</a:t>
            </a:r>
            <a:r>
              <a:rPr lang="en-US" sz="3000" dirty="0">
                <a:solidFill>
                  <a:schemeClr val="bg1"/>
                </a:solidFill>
              </a:rPr>
              <a:t> of the Pharisees who were with Him heard these words, and said to Him, "Are we </a:t>
            </a:r>
            <a:r>
              <a:rPr lang="en-US" sz="3000" dirty="0">
                <a:solidFill>
                  <a:srgbClr val="FFFF5C"/>
                </a:solidFill>
              </a:rPr>
              <a:t>blind</a:t>
            </a:r>
            <a:r>
              <a:rPr lang="en-US" sz="3000" dirty="0">
                <a:solidFill>
                  <a:schemeClr val="bg1"/>
                </a:solidFill>
              </a:rPr>
              <a:t> also?" </a:t>
            </a:r>
            <a:r>
              <a:rPr lang="en-US" sz="3000" b="1" dirty="0">
                <a:solidFill>
                  <a:schemeClr val="bg1"/>
                </a:solidFill>
              </a:rPr>
              <a:t>41</a:t>
            </a:r>
            <a:r>
              <a:rPr lang="en-US" sz="3000" dirty="0">
                <a:solidFill>
                  <a:schemeClr val="bg1"/>
                </a:solidFill>
              </a:rPr>
              <a:t> Jesus said to them, "If you were </a:t>
            </a:r>
            <a:r>
              <a:rPr lang="en-US" sz="3000" dirty="0">
                <a:solidFill>
                  <a:srgbClr val="FFFF5C"/>
                </a:solidFill>
              </a:rPr>
              <a:t>blind</a:t>
            </a:r>
            <a:r>
              <a:rPr lang="en-US" sz="3000" dirty="0">
                <a:solidFill>
                  <a:schemeClr val="bg1"/>
                </a:solidFill>
              </a:rPr>
              <a:t>, you would have no sin; but now you say, 'We </a:t>
            </a:r>
            <a:r>
              <a:rPr lang="en-US" sz="3000" dirty="0">
                <a:solidFill>
                  <a:srgbClr val="FFFF5C"/>
                </a:solidFill>
              </a:rPr>
              <a:t>see</a:t>
            </a:r>
            <a:r>
              <a:rPr lang="en-US" sz="3000" dirty="0">
                <a:solidFill>
                  <a:schemeClr val="bg1"/>
                </a:solidFill>
              </a:rPr>
              <a:t>.' </a:t>
            </a:r>
            <a:r>
              <a:rPr lang="en-US" sz="3000" dirty="0">
                <a:solidFill>
                  <a:srgbClr val="FFFF5C"/>
                </a:solidFill>
              </a:rPr>
              <a:t>Therefore, your sin remains.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D435A-FA95-2D8D-D54A-72B3730B1C5B}"/>
              </a:ext>
            </a:extLst>
          </p:cNvPr>
          <p:cNvSpPr txBox="1"/>
          <p:nvPr/>
        </p:nvSpPr>
        <p:spPr>
          <a:xfrm>
            <a:off x="737641" y="5237220"/>
            <a:ext cx="11118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5C"/>
                </a:solidFill>
              </a:rPr>
              <a:t>The Pharisees were SPIRITUALLY blinded by their sins</a:t>
            </a:r>
          </a:p>
          <a:p>
            <a:r>
              <a:rPr lang="en-US" sz="3600" dirty="0">
                <a:solidFill>
                  <a:srgbClr val="FFFF5C"/>
                </a:solidFill>
              </a:rPr>
              <a:t>They rejected Jesus’ teaching over man made traditions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7EE5AA-CED2-E548-3082-0D7817853D48}"/>
              </a:ext>
            </a:extLst>
          </p:cNvPr>
          <p:cNvSpPr txBox="1"/>
          <p:nvPr/>
        </p:nvSpPr>
        <p:spPr>
          <a:xfrm>
            <a:off x="8828192" y="4262771"/>
            <a:ext cx="2462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0C070"/>
                </a:solidFill>
              </a:rPr>
              <a:t>John 9:39-41</a:t>
            </a:r>
            <a:endParaRPr lang="en-US" sz="2800" dirty="0">
              <a:solidFill>
                <a:srgbClr val="F0C0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27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9F24-5DE6-1EFB-B405-388C0F9D8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ACC7E338-5096-B5B4-E50E-8770087844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BD0C3C-1552-BFE0-A9E9-5936F065568A}"/>
              </a:ext>
            </a:extLst>
          </p:cNvPr>
          <p:cNvSpPr txBox="1"/>
          <p:nvPr/>
        </p:nvSpPr>
        <p:spPr>
          <a:xfrm>
            <a:off x="888202" y="2369853"/>
            <a:ext cx="104155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>
                <a:solidFill>
                  <a:schemeClr val="bg1"/>
                </a:solidFill>
              </a:rPr>
              <a:t>They </a:t>
            </a:r>
            <a:r>
              <a:rPr lang="en-US" sz="3600" dirty="0">
                <a:solidFill>
                  <a:srgbClr val="FFFF00"/>
                </a:solidFill>
              </a:rPr>
              <a:t>recognize needs</a:t>
            </a:r>
            <a:endParaRPr lang="en-US" sz="3600" dirty="0">
              <a:solidFill>
                <a:schemeClr val="bg1"/>
              </a:solidFill>
            </a:endParaRPr>
          </a:p>
          <a:p>
            <a:pPr lvl="1" algn="ctr"/>
            <a:r>
              <a:rPr lang="en-US" sz="3600" dirty="0">
                <a:solidFill>
                  <a:srgbClr val="FFFF00"/>
                </a:solidFill>
              </a:rPr>
              <a:t>see beyond outward appearances</a:t>
            </a:r>
            <a:endParaRPr lang="en-US" sz="3600" dirty="0">
              <a:solidFill>
                <a:schemeClr val="bg1"/>
              </a:solidFill>
            </a:endParaRPr>
          </a:p>
          <a:p>
            <a:pPr lvl="1" algn="ctr"/>
            <a:r>
              <a:rPr lang="en-US" sz="3600" dirty="0">
                <a:solidFill>
                  <a:srgbClr val="FFFF00"/>
                </a:solidFill>
              </a:rPr>
              <a:t>discern spiritual dangers</a:t>
            </a:r>
            <a:endParaRPr lang="en-US" sz="3600" dirty="0">
              <a:solidFill>
                <a:schemeClr val="bg1"/>
              </a:solidFill>
            </a:endParaRPr>
          </a:p>
          <a:p>
            <a:pPr lvl="1" algn="ctr"/>
            <a:r>
              <a:rPr lang="en-US" sz="3600" dirty="0">
                <a:solidFill>
                  <a:srgbClr val="FFFF00"/>
                </a:solidFill>
              </a:rPr>
              <a:t>notice opportunities to do good</a:t>
            </a:r>
          </a:p>
          <a:p>
            <a:pPr lvl="1" algn="ctr"/>
            <a:r>
              <a:rPr lang="en-US" sz="3600" dirty="0">
                <a:solidFill>
                  <a:srgbClr val="FFFF00"/>
                </a:solidFill>
              </a:rPr>
              <a:t>respond with compassion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01B92B-31FF-B01A-F574-9AD1D2429EFA}"/>
              </a:ext>
            </a:extLst>
          </p:cNvPr>
          <p:cNvSpPr txBox="1"/>
          <p:nvPr/>
        </p:nvSpPr>
        <p:spPr>
          <a:xfrm>
            <a:off x="2667881" y="227731"/>
            <a:ext cx="6856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rgbClr val="F0C070"/>
                </a:solidFill>
              </a:defRPr>
            </a:lvl1pPr>
          </a:lstStyle>
          <a:p>
            <a:r>
              <a:rPr lang="en-US" dirty="0"/>
              <a:t>The EYES of a biblical encourager </a:t>
            </a:r>
          </a:p>
          <a:p>
            <a:pPr algn="ctr"/>
            <a:r>
              <a:rPr lang="en-US" dirty="0"/>
              <a:t>do more than observe people. </a:t>
            </a:r>
          </a:p>
        </p:txBody>
      </p:sp>
    </p:spTree>
    <p:extLst>
      <p:ext uri="{BB962C8B-B14F-4D97-AF65-F5344CB8AC3E}">
        <p14:creationId xmlns:p14="http://schemas.microsoft.com/office/powerpoint/2010/main" val="54925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544D2-6A16-CCCF-9669-0A882E8AB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56844A2A-3991-C811-C59A-39321A56A5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160E37-E069-CC9E-EB0C-6FE4DC7B74E8}"/>
              </a:ext>
            </a:extLst>
          </p:cNvPr>
          <p:cNvSpPr txBox="1"/>
          <p:nvPr/>
        </p:nvSpPr>
        <p:spPr>
          <a:xfrm>
            <a:off x="1773935" y="1169682"/>
            <a:ext cx="8644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The MIND of an encourager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shapes how he thinks</a:t>
            </a:r>
            <a:r>
              <a:rPr lang="en-US" sz="3600" dirty="0">
                <a:solidFill>
                  <a:schemeClr val="bg1"/>
                </a:solidFill>
              </a:rPr>
              <a:t>. 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5A0109-7E16-D329-3859-639827658B50}"/>
              </a:ext>
            </a:extLst>
          </p:cNvPr>
          <p:cNvSpPr txBox="1"/>
          <p:nvPr/>
        </p:nvSpPr>
        <p:spPr>
          <a:xfrm>
            <a:off x="946402" y="3706064"/>
            <a:ext cx="102991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sz="3600" dirty="0"/>
              <a:t>The EYES of an encourager </a:t>
            </a:r>
          </a:p>
          <a:p>
            <a:r>
              <a:rPr lang="en-US" sz="3600" dirty="0">
                <a:solidFill>
                  <a:srgbClr val="FFFF5C"/>
                </a:solidFill>
              </a:rPr>
              <a:t>influence what he notices and how he sees others</a:t>
            </a:r>
            <a:r>
              <a:rPr lang="en-US" sz="3600" dirty="0"/>
              <a:t>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180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237744"/>
            <a:ext cx="11457432" cy="548640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FAF8F0"/>
                </a:solidFill>
                <a:latin typeface="Aptos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AF8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EYES OF AN ENCOURAGER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05256"/>
            <a:ext cx="11247120" cy="402336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2C16B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SPIRITUAL PROGRESSION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67512" y="1371600"/>
            <a:ext cx="10844784" cy="22860"/>
          </a:xfrm>
          <a:prstGeom prst="rect">
            <a:avLst/>
          </a:prstGeom>
          <a:solidFill>
            <a:srgbClr val="F2C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5488" y="2286000"/>
            <a:ext cx="2084831" cy="2331720"/>
          </a:xfrm>
          <a:prstGeom prst="roundRect">
            <a:avLst/>
          </a:prstGeom>
          <a:solidFill>
            <a:srgbClr val="122D43"/>
          </a:solidFill>
          <a:ln w="1905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584" rIns="10058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F2C16B"/>
                </a:solidFill>
                <a:latin typeface="Aptos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FAF8F0"/>
                </a:solidFill>
                <a:latin typeface="Aptos"/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FAF8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D3DAE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D3DAE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Recognize the person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8608" y="3072384"/>
            <a:ext cx="219456" cy="502920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F2C16B"/>
                </a:solidFill>
                <a:latin typeface="Aptos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40" y="2286000"/>
            <a:ext cx="2084831" cy="2331720"/>
          </a:xfrm>
          <a:prstGeom prst="roundRect">
            <a:avLst/>
          </a:prstGeom>
          <a:solidFill>
            <a:srgbClr val="152F40"/>
          </a:solidFill>
          <a:ln w="1905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584" rIns="10058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F2C16B"/>
                </a:solidFill>
                <a:latin typeface="Aptos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FAF8F0"/>
                </a:solidFill>
                <a:latin typeface="Aptos"/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FAF8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DISCERN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D3DAE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D3DAE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Understand the need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7760" y="3072384"/>
            <a:ext cx="219456" cy="502920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F2C16B"/>
                </a:solidFill>
                <a:latin typeface="Aptos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93792" y="2286000"/>
            <a:ext cx="2084831" cy="2331720"/>
          </a:xfrm>
          <a:prstGeom prst="roundRect">
            <a:avLst/>
          </a:prstGeom>
          <a:solidFill>
            <a:srgbClr val="18313D"/>
          </a:solidFill>
          <a:ln w="1905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584" rIns="10058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F2C16B"/>
                </a:solidFill>
                <a:latin typeface="Aptos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FAF8F0"/>
                </a:solidFill>
                <a:latin typeface="Aptos"/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FAF8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D3DAE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D3DAE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Feel compassion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6912" y="3072384"/>
            <a:ext cx="219456" cy="502920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F2C16B"/>
                </a:solidFill>
                <a:latin typeface="Aptos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52944" y="2286000"/>
            <a:ext cx="2084831" cy="2331720"/>
          </a:xfrm>
          <a:prstGeom prst="roundRect">
            <a:avLst/>
          </a:prstGeom>
          <a:solidFill>
            <a:srgbClr val="1B333A"/>
          </a:solidFill>
          <a:ln w="1905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584" rIns="10058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F2C16B"/>
                </a:solidFill>
                <a:latin typeface="Aptos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FAF8F0"/>
                </a:solidFill>
                <a:latin typeface="Aptos"/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FAF8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ACT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D3DAE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D3DAE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Provide help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56063" y="3072384"/>
            <a:ext cx="219456" cy="502920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F2C16B"/>
                </a:solidFill>
                <a:latin typeface="Aptos"/>
              </a:defRPr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912096" y="2286000"/>
            <a:ext cx="2084831" cy="2331720"/>
          </a:xfrm>
          <a:prstGeom prst="roundRect">
            <a:avLst/>
          </a:prstGeom>
          <a:solidFill>
            <a:srgbClr val="1E3537"/>
          </a:solidFill>
          <a:ln w="1905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584" rIns="100584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F2C16B"/>
                </a:solidFill>
                <a:latin typeface="Aptos"/>
              </a:defRPr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FAF8F0"/>
                </a:solidFill>
                <a:latin typeface="Aptos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FAF8F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FOLLOW 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D3DAE1"/>
                </a:solidFill>
                <a:latin typeface="Aptos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D3DAE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Continue encouraging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5760720"/>
            <a:ext cx="10927080" cy="16459"/>
          </a:xfrm>
          <a:prstGeom prst="rect">
            <a:avLst/>
          </a:prstGeom>
          <a:solidFill>
            <a:srgbClr val="F2C1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" y="5934456"/>
            <a:ext cx="10789920" cy="347472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F2C16B"/>
                </a:solidFill>
                <a:latin typeface="Aptos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2C1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Luke 10:33–35  •  Acts 11:22–24  (NKJV)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00216"/>
            <a:ext cx="10789920" cy="292608"/>
          </a:xfrm>
          <a:prstGeom prst="rect">
            <a:avLst/>
          </a:prstGeom>
          <a:noFill/>
        </p:spPr>
        <p:txBody>
          <a:bodyPr wrap="square" lIns="27432" tIns="0" rIns="27432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>
                <a:solidFill>
                  <a:srgbClr val="D3DAE1"/>
                </a:solidFill>
                <a:latin typeface="Aptos"/>
              </a:defRPr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D3DAE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From seeing a need to continued encouragement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7D3BC-BDD2-3BCF-4F78-393CEA90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36C2BAAD-5096-D005-CE38-2F170595AC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FFE3E7-C24F-EB4A-E7A3-A25E4F4E7126}"/>
              </a:ext>
            </a:extLst>
          </p:cNvPr>
          <p:cNvSpPr txBox="1"/>
          <p:nvPr/>
        </p:nvSpPr>
        <p:spPr>
          <a:xfrm>
            <a:off x="938781" y="1060704"/>
            <a:ext cx="10314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19</a:t>
            </a:r>
            <a:r>
              <a:rPr lang="en-US" sz="3600" dirty="0">
                <a:solidFill>
                  <a:schemeClr val="bg1"/>
                </a:solidFill>
              </a:rPr>
              <a:t> Now those who were </a:t>
            </a:r>
            <a:r>
              <a:rPr lang="en-US" sz="3600" dirty="0">
                <a:solidFill>
                  <a:srgbClr val="FFFF5C"/>
                </a:solidFill>
              </a:rPr>
              <a:t>scattered after the persecution</a:t>
            </a:r>
            <a:r>
              <a:rPr lang="en-US" sz="3600" dirty="0">
                <a:solidFill>
                  <a:schemeClr val="bg1"/>
                </a:solidFill>
              </a:rPr>
              <a:t> that arose over Stephen traveled as far as Phoenicia, Cyprus, and Antioch, preaching the word to no one but the Jews only. </a:t>
            </a:r>
            <a:r>
              <a:rPr lang="en-US" sz="3600" b="1" dirty="0">
                <a:solidFill>
                  <a:schemeClr val="bg1"/>
                </a:solidFill>
              </a:rPr>
              <a:t>20</a:t>
            </a:r>
            <a:r>
              <a:rPr lang="en-US" sz="3600" dirty="0">
                <a:solidFill>
                  <a:schemeClr val="bg1"/>
                </a:solidFill>
              </a:rPr>
              <a:t> But some of them were men from Cyprus and Cyrene, who, when they had come to Antioch, spoke to the Hellenists, preaching the Lord Jesus. </a:t>
            </a:r>
            <a:r>
              <a:rPr lang="en-US" sz="3600" b="1" dirty="0">
                <a:solidFill>
                  <a:schemeClr val="bg1"/>
                </a:solidFill>
              </a:rPr>
              <a:t>21</a:t>
            </a:r>
            <a:r>
              <a:rPr lang="en-US" sz="3600" dirty="0">
                <a:solidFill>
                  <a:schemeClr val="bg1"/>
                </a:solidFill>
              </a:rPr>
              <a:t> And the </a:t>
            </a:r>
            <a:r>
              <a:rPr lang="en-US" sz="3600" dirty="0">
                <a:solidFill>
                  <a:srgbClr val="FFFF5C"/>
                </a:solidFill>
              </a:rPr>
              <a:t>hand of the Lord was with them</a:t>
            </a:r>
            <a:r>
              <a:rPr lang="en-US" sz="3600" dirty="0">
                <a:solidFill>
                  <a:schemeClr val="bg1"/>
                </a:solidFill>
              </a:rPr>
              <a:t>, and </a:t>
            </a:r>
            <a:r>
              <a:rPr lang="en-US" sz="3600" dirty="0">
                <a:solidFill>
                  <a:srgbClr val="FFFF5C"/>
                </a:solidFill>
              </a:rPr>
              <a:t>a great number believed and turned to the Lord</a:t>
            </a:r>
            <a:r>
              <a:rPr lang="en-US" sz="36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30E21-8D07-E175-08DD-A182516A9123}"/>
              </a:ext>
            </a:extLst>
          </p:cNvPr>
          <p:cNvSpPr txBox="1"/>
          <p:nvPr/>
        </p:nvSpPr>
        <p:spPr>
          <a:xfrm>
            <a:off x="3888566" y="259065"/>
            <a:ext cx="4414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F0C070"/>
                </a:solidFill>
              </a:rPr>
              <a:t>Barnabas’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40308-E030-AD2D-3F03-FFC309AC748B}"/>
              </a:ext>
            </a:extLst>
          </p:cNvPr>
          <p:cNvSpPr txBox="1"/>
          <p:nvPr/>
        </p:nvSpPr>
        <p:spPr>
          <a:xfrm>
            <a:off x="9265920" y="5986272"/>
            <a:ext cx="2657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D8A048"/>
                </a:solidFill>
                <a:latin typeface="Aptos SemiBold" panose="020B0004020202020204" pitchFamily="34" charset="0"/>
              </a:rPr>
              <a:t>Acts 11:19-21</a:t>
            </a:r>
          </a:p>
        </p:txBody>
      </p:sp>
    </p:spTree>
    <p:extLst>
      <p:ext uri="{BB962C8B-B14F-4D97-AF65-F5344CB8AC3E}">
        <p14:creationId xmlns:p14="http://schemas.microsoft.com/office/powerpoint/2010/main" val="306114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85D2E-A0FD-CD5E-91C5-B0197C53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E98A54AC-E6F6-10B7-2866-30128BF30E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BD1368-124A-9A30-B107-A035C47FA54D}"/>
              </a:ext>
            </a:extLst>
          </p:cNvPr>
          <p:cNvSpPr txBox="1"/>
          <p:nvPr/>
        </p:nvSpPr>
        <p:spPr>
          <a:xfrm>
            <a:off x="1292351" y="559451"/>
            <a:ext cx="93024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22</a:t>
            </a:r>
            <a:r>
              <a:rPr lang="en-US" sz="3600" dirty="0">
                <a:solidFill>
                  <a:schemeClr val="bg1"/>
                </a:solidFill>
              </a:rPr>
              <a:t> Then news of these things came to the </a:t>
            </a:r>
            <a:r>
              <a:rPr lang="en-US" sz="3600" dirty="0">
                <a:solidFill>
                  <a:srgbClr val="FFFF5C"/>
                </a:solidFill>
              </a:rPr>
              <a:t>ears</a:t>
            </a:r>
            <a:r>
              <a:rPr lang="en-US" sz="3600" dirty="0">
                <a:solidFill>
                  <a:schemeClr val="bg1"/>
                </a:solidFill>
              </a:rPr>
              <a:t> of the church in Jerusalem, and they sent out Barnabas to go as far as Antioch. </a:t>
            </a:r>
            <a:r>
              <a:rPr lang="en-US" sz="3600" b="1" dirty="0">
                <a:solidFill>
                  <a:schemeClr val="bg1"/>
                </a:solidFill>
              </a:rPr>
              <a:t>23</a:t>
            </a:r>
            <a:r>
              <a:rPr lang="en-US" sz="3600" dirty="0">
                <a:solidFill>
                  <a:schemeClr val="bg1"/>
                </a:solidFill>
              </a:rPr>
              <a:t> When he came and had </a:t>
            </a:r>
            <a:r>
              <a:rPr lang="en-US" sz="3600" dirty="0">
                <a:solidFill>
                  <a:srgbClr val="FFFF5C"/>
                </a:solidFill>
              </a:rPr>
              <a:t>seen</a:t>
            </a:r>
            <a:r>
              <a:rPr lang="en-US" sz="3600" dirty="0">
                <a:solidFill>
                  <a:schemeClr val="bg1"/>
                </a:solidFill>
              </a:rPr>
              <a:t> the grace of God, he was </a:t>
            </a:r>
            <a:r>
              <a:rPr lang="en-US" sz="3600" dirty="0">
                <a:solidFill>
                  <a:srgbClr val="FFFF5C"/>
                </a:solidFill>
              </a:rPr>
              <a:t>glad</a:t>
            </a:r>
            <a:r>
              <a:rPr lang="en-US" sz="3600" dirty="0">
                <a:solidFill>
                  <a:schemeClr val="bg1"/>
                </a:solidFill>
              </a:rPr>
              <a:t>, and </a:t>
            </a:r>
            <a:r>
              <a:rPr lang="en-US" sz="3600" dirty="0">
                <a:solidFill>
                  <a:srgbClr val="FFFF5C"/>
                </a:solidFill>
              </a:rPr>
              <a:t>encouraged</a:t>
            </a:r>
            <a:r>
              <a:rPr lang="en-US" sz="3600" dirty="0">
                <a:solidFill>
                  <a:schemeClr val="bg1"/>
                </a:solidFill>
              </a:rPr>
              <a:t> them all that with </a:t>
            </a:r>
            <a:r>
              <a:rPr lang="en-US" sz="3600" dirty="0">
                <a:solidFill>
                  <a:srgbClr val="FFFF5C"/>
                </a:solidFill>
              </a:rPr>
              <a:t>purpose of heart </a:t>
            </a:r>
            <a:r>
              <a:rPr lang="en-US" sz="3600" dirty="0">
                <a:solidFill>
                  <a:schemeClr val="bg1"/>
                </a:solidFill>
              </a:rPr>
              <a:t>they should continue with the Lord. </a:t>
            </a:r>
            <a:r>
              <a:rPr lang="en-US" sz="3600" b="1" dirty="0">
                <a:solidFill>
                  <a:schemeClr val="bg1"/>
                </a:solidFill>
              </a:rPr>
              <a:t>24</a:t>
            </a:r>
            <a:r>
              <a:rPr lang="en-US" sz="3600" dirty="0">
                <a:solidFill>
                  <a:schemeClr val="bg1"/>
                </a:solidFill>
              </a:rPr>
              <a:t> For he was a </a:t>
            </a:r>
            <a:r>
              <a:rPr lang="en-US" sz="3600" dirty="0">
                <a:solidFill>
                  <a:srgbClr val="FFFF5C"/>
                </a:solidFill>
              </a:rPr>
              <a:t>good man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>
                <a:solidFill>
                  <a:srgbClr val="FFFF5C"/>
                </a:solidFill>
              </a:rPr>
              <a:t>full of the Holy Spirit</a:t>
            </a:r>
            <a:r>
              <a:rPr lang="en-US" sz="3600" dirty="0">
                <a:solidFill>
                  <a:schemeClr val="bg1"/>
                </a:solidFill>
              </a:rPr>
              <a:t> and of </a:t>
            </a:r>
            <a:r>
              <a:rPr lang="en-US" sz="3600" dirty="0">
                <a:solidFill>
                  <a:srgbClr val="FFFF5C"/>
                </a:solidFill>
              </a:rPr>
              <a:t>faith</a:t>
            </a:r>
            <a:r>
              <a:rPr lang="en-US" sz="3600" dirty="0">
                <a:solidFill>
                  <a:schemeClr val="bg1"/>
                </a:solidFill>
              </a:rPr>
              <a:t>. And a great many people were added to the Lord.’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DAABF-8E15-F30A-A6D7-35CB59A6007B}"/>
              </a:ext>
            </a:extLst>
          </p:cNvPr>
          <p:cNvSpPr txBox="1"/>
          <p:nvPr/>
        </p:nvSpPr>
        <p:spPr>
          <a:xfrm>
            <a:off x="9229344" y="5376154"/>
            <a:ext cx="2657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D8A048"/>
                </a:solidFill>
                <a:latin typeface="Aptos SemiBold" panose="020B0004020202020204" pitchFamily="34" charset="0"/>
              </a:rPr>
              <a:t>Acts 11:22-24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52897-94AF-BC87-C3B8-9F31C6A470AC}"/>
              </a:ext>
            </a:extLst>
          </p:cNvPr>
          <p:cNvSpPr txBox="1"/>
          <p:nvPr/>
        </p:nvSpPr>
        <p:spPr>
          <a:xfrm>
            <a:off x="2634975" y="5986272"/>
            <a:ext cx="7504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FF5C"/>
                </a:solidFill>
              </a:rPr>
              <a:t>Barnabas Saw, Rejoiced, and Encouraged</a:t>
            </a:r>
          </a:p>
        </p:txBody>
      </p:sp>
    </p:spTree>
    <p:extLst>
      <p:ext uri="{BB962C8B-B14F-4D97-AF65-F5344CB8AC3E}">
        <p14:creationId xmlns:p14="http://schemas.microsoft.com/office/powerpoint/2010/main" val="221199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0896" y="210312"/>
            <a:ext cx="11612880" cy="566928"/>
          </a:xfrm>
          <a:prstGeom prst="rect">
            <a:avLst/>
          </a:prstGeom>
          <a:noFill/>
        </p:spPr>
        <p:txBody>
          <a:bodyPr wrap="square" lIns="64008" tIns="27432" rIns="36576" bIns="0">
            <a:spAutoFit/>
          </a:bodyPr>
          <a:lstStyle/>
          <a:p>
            <a:pPr algn="ctr">
              <a:defRPr sz="2800" b="1">
                <a:solidFill>
                  <a:srgbClr val="FBF8F1"/>
                </a:solidFill>
                <a:latin typeface="Aptos Display"/>
              </a:defRPr>
            </a:pPr>
            <a:r>
              <a:t>THE EYES OF A BIBLICAL ENCOURAGER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22960"/>
            <a:ext cx="11155680" cy="384048"/>
          </a:xfrm>
          <a:prstGeom prst="rect">
            <a:avLst/>
          </a:prstGeom>
          <a:noFill/>
        </p:spPr>
        <p:txBody>
          <a:bodyPr wrap="square" lIns="64008" tIns="27432" rIns="36576" bIns="0">
            <a:spAutoFit/>
          </a:bodyPr>
          <a:lstStyle/>
          <a:p>
            <a:pPr algn="ctr">
              <a:defRPr sz="1600" b="0">
                <a:solidFill>
                  <a:srgbClr val="F2C16B"/>
                </a:solidFill>
                <a:latin typeface="Aptos"/>
              </a:defRPr>
            </a:pPr>
            <a:r>
              <a:t>12 characteristics of spiritual vision shaped by the word of God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25880"/>
            <a:ext cx="10881360" cy="18288"/>
          </a:xfrm>
          <a:prstGeom prst="rect">
            <a:avLst/>
          </a:prstGeom>
          <a:solidFill>
            <a:srgbClr val="D7A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12064" y="1591056"/>
            <a:ext cx="3566160" cy="850392"/>
          </a:xfrm>
          <a:prstGeom prst="roundRect">
            <a:avLst/>
          </a:prstGeom>
          <a:solidFill>
            <a:srgbClr val="122D44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1.  Compassionate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Matthew 9:36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" y="2578608"/>
            <a:ext cx="3566160" cy="850392"/>
          </a:xfrm>
          <a:prstGeom prst="roundRect">
            <a:avLst/>
          </a:prstGeom>
          <a:solidFill>
            <a:srgbClr val="122D44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2.  Attentive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Acts 3:1–6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2064" y="3566160"/>
            <a:ext cx="3566160" cy="850392"/>
          </a:xfrm>
          <a:prstGeom prst="roundRect">
            <a:avLst/>
          </a:prstGeom>
          <a:solidFill>
            <a:srgbClr val="122D44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3.  Merciful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Luke 10:30–37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" y="4553712"/>
            <a:ext cx="3566160" cy="850392"/>
          </a:xfrm>
          <a:prstGeom prst="roundRect">
            <a:avLst/>
          </a:prstGeom>
          <a:solidFill>
            <a:srgbClr val="122D44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4.  Humble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Philippians 2:3–4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06824" y="1591056"/>
            <a:ext cx="3566160" cy="850392"/>
          </a:xfrm>
          <a:prstGeom prst="roundRect">
            <a:avLst/>
          </a:prstGeom>
          <a:solidFill>
            <a:srgbClr val="162F40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5.  Discerning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1 Samuel 16:7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06824" y="2578608"/>
            <a:ext cx="3566160" cy="850392"/>
          </a:xfrm>
          <a:prstGeom prst="roundRect">
            <a:avLst/>
          </a:prstGeom>
          <a:solidFill>
            <a:srgbClr val="162F40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6.  Restoring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Galatians 6:1–2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06824" y="3566160"/>
            <a:ext cx="3566160" cy="850392"/>
          </a:xfrm>
          <a:prstGeom prst="roundRect">
            <a:avLst/>
          </a:prstGeom>
          <a:solidFill>
            <a:srgbClr val="162F40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7.  Watchful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Hebrews 3:12–13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06824" y="4553712"/>
            <a:ext cx="3566160" cy="850392"/>
          </a:xfrm>
          <a:prstGeom prst="roundRect">
            <a:avLst/>
          </a:prstGeom>
          <a:solidFill>
            <a:srgbClr val="162F40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8.  Hopeful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John 4:35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1584" y="1591056"/>
            <a:ext cx="3566160" cy="850392"/>
          </a:xfrm>
          <a:prstGeom prst="roundRect">
            <a:avLst/>
          </a:prstGeom>
          <a:solidFill>
            <a:srgbClr val="1C313A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 9.  Generous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Proverbs 22:9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4" y="2578608"/>
            <a:ext cx="3566160" cy="850392"/>
          </a:xfrm>
          <a:prstGeom prst="roundRect">
            <a:avLst/>
          </a:prstGeom>
          <a:solidFill>
            <a:srgbClr val="1C313A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10.  Impartial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James 2:1–9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1584" y="3566160"/>
            <a:ext cx="3566160" cy="850392"/>
          </a:xfrm>
          <a:prstGeom prst="roundRect">
            <a:avLst/>
          </a:prstGeom>
          <a:solidFill>
            <a:srgbClr val="1C313A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11.  Self-examining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Matthew 7:3–5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1584" y="4553712"/>
            <a:ext cx="3566160" cy="850392"/>
          </a:xfrm>
          <a:prstGeom prst="roundRect">
            <a:avLst/>
          </a:prstGeom>
          <a:solidFill>
            <a:srgbClr val="1C313A"/>
          </a:solidFill>
          <a:ln w="9525">
            <a:solidFill>
              <a:srgbClr val="D7A1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73152" rIns="54864" bIns="18288" rtlCol="0" anchor="ctr"/>
          <a:lstStyle/>
          <a:p>
            <a:pPr algn="ctr"/>
            <a:r>
              <a:rPr sz="1700" b="1">
                <a:solidFill>
                  <a:srgbClr val="FBF8F1"/>
                </a:solidFill>
                <a:latin typeface="Aptos"/>
              </a:rPr>
              <a:t>12.  Eternal Eyes</a:t>
            </a:r>
          </a:p>
          <a:p>
            <a:pPr>
              <a:spcBef>
                <a:spcPts val="0"/>
              </a:spcBef>
            </a:pPr>
            <a:r>
              <a:rPr sz="1100">
                <a:solidFill>
                  <a:srgbClr val="D6C3A0"/>
                </a:solidFill>
                <a:latin typeface="Aptos"/>
              </a:rPr>
              <a:t>       2 Corinthians 4:16–18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153912"/>
            <a:ext cx="10927080" cy="18288"/>
          </a:xfrm>
          <a:prstGeom prst="rect">
            <a:avLst/>
          </a:prstGeom>
          <a:solidFill>
            <a:srgbClr val="D7A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03504" y="6281928"/>
            <a:ext cx="10972800" cy="365760"/>
          </a:xfrm>
          <a:prstGeom prst="rect">
            <a:avLst/>
          </a:prstGeom>
          <a:noFill/>
        </p:spPr>
        <p:txBody>
          <a:bodyPr wrap="square" lIns="64008" tIns="27432" rIns="36576" bIns="0">
            <a:spAutoFit/>
          </a:bodyPr>
          <a:lstStyle/>
          <a:p>
            <a:pPr algn="ctr">
              <a:defRPr sz="1500" b="1">
                <a:solidFill>
                  <a:srgbClr val="F2C16B"/>
                </a:solidFill>
                <a:latin typeface="Aptos"/>
              </a:defRPr>
            </a:pPr>
            <a:r>
              <a:t>SEE  →  DISCERN  →  CARE  →  ACT  →  FOLLOW 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dur="1" fill="hold"/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/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/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4" dur="1" fill="hold"/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dur="1" fill="hold"/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0" dur="1" fill="hold"/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3" dur="1" fill="hold"/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6" dur="1" fill="hold"/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9" dur="1" fill="hold"/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32" dur="1" fill="hold"/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35" dur="1" fill="hold"/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presetID="1" presetClass="entr" presetSubtype="0" fill="hold" nodeType="click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38" dur="1" fill="hold"/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912" y="182880"/>
            <a:ext cx="11292840" cy="437043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ctr">
              <a:defRPr sz="2600" b="1">
                <a:solidFill>
                  <a:srgbClr val="F8F6EE"/>
                </a:solidFill>
                <a:latin typeface="Aptos"/>
              </a:defRPr>
            </a:pPr>
            <a:r>
              <a:rPr>
                <a:solidFill>
                  <a:srgbClr val="F8D088"/>
                </a:solidFill>
              </a:rPr>
              <a:t>THE EYES OF AN ENCOURAGER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19923"/>
            <a:ext cx="11292840" cy="283154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ctr">
              <a:defRPr sz="1600" b="0">
                <a:solidFill>
                  <a:srgbClr val="F2C16B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Spiritual progression: Biblical examples and appropriate actions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" y="1261872"/>
            <a:ext cx="1828800" cy="438912"/>
          </a:xfrm>
          <a:prstGeom prst="roundRect">
            <a:avLst/>
          </a:prstGeom>
          <a:solidFill>
            <a:srgbClr val="674927"/>
          </a:solidFill>
          <a:ln w="889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84632" y="1312163"/>
            <a:ext cx="1737360" cy="274320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300" b="1">
                <a:solidFill>
                  <a:srgbClr val="F8F6EE"/>
                </a:solidFill>
                <a:latin typeface="Aptos"/>
              </a:defRPr>
            </a:pPr>
            <a:r>
              <a:t>PROGRESSION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31720" y="1261872"/>
            <a:ext cx="3886200" cy="438912"/>
          </a:xfrm>
          <a:prstGeom prst="roundRect">
            <a:avLst/>
          </a:prstGeom>
          <a:solidFill>
            <a:srgbClr val="674927"/>
          </a:solidFill>
          <a:ln w="889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377439" y="1312163"/>
            <a:ext cx="3794760" cy="274320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300" b="1">
                <a:solidFill>
                  <a:srgbClr val="F8F6EE"/>
                </a:solidFill>
                <a:latin typeface="Aptos"/>
              </a:defRPr>
            </a:pPr>
            <a:r>
              <a:t>BIBLICAL EXAMPLES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91072" y="1261872"/>
            <a:ext cx="5458968" cy="438912"/>
          </a:xfrm>
          <a:prstGeom prst="roundRect">
            <a:avLst/>
          </a:prstGeom>
          <a:solidFill>
            <a:srgbClr val="674927"/>
          </a:solidFill>
          <a:ln w="8890">
            <a:solidFill>
              <a:srgbClr val="F2C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36792" y="1312163"/>
            <a:ext cx="5367528" cy="274320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300" b="1">
                <a:solidFill>
                  <a:srgbClr val="F8F6EE"/>
                </a:solidFill>
                <a:latin typeface="Aptos"/>
              </a:defRPr>
            </a:pPr>
            <a:r>
              <a:t>APPROPRIATE ACTIONS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1792224"/>
            <a:ext cx="1828800" cy="740664"/>
          </a:xfrm>
          <a:prstGeom prst="roundRect">
            <a:avLst/>
          </a:prstGeom>
          <a:solidFill>
            <a:srgbClr val="122E46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331720" y="1792224"/>
            <a:ext cx="3886200" cy="740664"/>
          </a:xfrm>
          <a:prstGeom prst="roundRect">
            <a:avLst/>
          </a:prstGeom>
          <a:solidFill>
            <a:srgbClr val="152C40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91072" y="1792224"/>
            <a:ext cx="5458968" cy="740664"/>
          </a:xfrm>
          <a:prstGeom prst="roundRect">
            <a:avLst/>
          </a:prstGeom>
          <a:solidFill>
            <a:srgbClr val="192E3E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2064" y="1883664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600" b="1">
                <a:solidFill>
                  <a:srgbClr val="F2C16B"/>
                </a:solidFill>
                <a:latin typeface="Aptos"/>
              </a:defRPr>
            </a:pPr>
            <a:r>
              <a:t>1  SEE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" y="2194560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030" b="0">
                <a:solidFill>
                  <a:srgbClr val="CAD5DF"/>
                </a:solidFill>
                <a:latin typeface="Aptos"/>
              </a:defRPr>
            </a:pPr>
            <a:r>
              <a:t>Recognize the person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14016" y="1865376"/>
            <a:ext cx="3730752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190" b="0">
                <a:solidFill>
                  <a:srgbClr val="F8F6EE"/>
                </a:solidFill>
                <a:latin typeface="Aptos"/>
              </a:defRPr>
            </a:pPr>
            <a:r>
              <a:rPr dirty="0"/>
              <a:t>Matthew 9:36 — Jesus saw the weary multitudes.</a:t>
            </a:r>
            <a:br>
              <a:rPr dirty="0"/>
            </a:br>
            <a:r>
              <a:rPr dirty="0"/>
              <a:t>Acts 3:3–4 — Peter and John gave attention to the lame man.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1865376"/>
            <a:ext cx="5303520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220" b="0">
                <a:solidFill>
                  <a:srgbClr val="F8F6EE"/>
                </a:solidFill>
                <a:latin typeface="Aptos"/>
              </a:defRPr>
            </a:pPr>
            <a:r>
              <a:t>Notice those overlooked or discouraged.</a:t>
            </a:r>
            <a:br/>
            <a:r>
              <a:t>Make eye contact; offer attentive presence.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" y="2615184"/>
            <a:ext cx="1828800" cy="740664"/>
          </a:xfrm>
          <a:prstGeom prst="roundRect">
            <a:avLst/>
          </a:prstGeom>
          <a:solidFill>
            <a:srgbClr val="122E46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2331720" y="2615184"/>
            <a:ext cx="3886200" cy="740664"/>
          </a:xfrm>
          <a:prstGeom prst="roundRect">
            <a:avLst/>
          </a:prstGeom>
          <a:solidFill>
            <a:srgbClr val="152C40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291072" y="2615184"/>
            <a:ext cx="5458968" cy="740664"/>
          </a:xfrm>
          <a:prstGeom prst="roundRect">
            <a:avLst/>
          </a:prstGeom>
          <a:solidFill>
            <a:srgbClr val="192E3E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12064" y="2706624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600" b="1">
                <a:solidFill>
                  <a:srgbClr val="F2C16B"/>
                </a:solidFill>
                <a:latin typeface="Aptos"/>
              </a:defRPr>
            </a:pPr>
            <a:r>
              <a:t>2  DISCERN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" y="3017520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030" b="0">
                <a:solidFill>
                  <a:srgbClr val="CAD5DF"/>
                </a:solidFill>
                <a:latin typeface="Aptos"/>
              </a:defRPr>
            </a:pPr>
            <a:r>
              <a:t>Understand the need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14016" y="2688336"/>
            <a:ext cx="3730752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190" b="0">
                <a:solidFill>
                  <a:srgbClr val="F8F6EE"/>
                </a:solidFill>
                <a:latin typeface="Aptos"/>
              </a:defRPr>
            </a:pPr>
            <a:r>
              <a:t>Philippians 2:4 — Look out for others’ interests.</a:t>
            </a:r>
            <a:br/>
            <a:r>
              <a:t>Galatians 6:1 — Consider yourself while restoring another.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3368" y="2688336"/>
            <a:ext cx="5303520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220" b="0">
                <a:solidFill>
                  <a:srgbClr val="F8F6EE"/>
                </a:solidFill>
                <a:latin typeface="Aptos"/>
              </a:defRPr>
            </a:pPr>
            <a:r>
              <a:t>Listen before assuming. Identify spiritual or practical needs.</a:t>
            </a:r>
            <a:br/>
            <a:r>
              <a:t>Examine your own attitude; act with gentleness.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" y="3438144"/>
            <a:ext cx="1828800" cy="740664"/>
          </a:xfrm>
          <a:prstGeom prst="roundRect">
            <a:avLst/>
          </a:prstGeom>
          <a:solidFill>
            <a:srgbClr val="122E46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2331720" y="3438144"/>
            <a:ext cx="3886200" cy="740664"/>
          </a:xfrm>
          <a:prstGeom prst="roundRect">
            <a:avLst/>
          </a:prstGeom>
          <a:solidFill>
            <a:srgbClr val="152C40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291072" y="3438144"/>
            <a:ext cx="5458968" cy="740664"/>
          </a:xfrm>
          <a:prstGeom prst="roundRect">
            <a:avLst/>
          </a:prstGeom>
          <a:solidFill>
            <a:srgbClr val="192E3E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12064" y="3529584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600" b="1">
                <a:solidFill>
                  <a:srgbClr val="F2C16B"/>
                </a:solidFill>
                <a:latin typeface="Aptos"/>
              </a:defRPr>
            </a:pPr>
            <a:r>
              <a:t>3  CARE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2064" y="3840480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030" b="0">
                <a:solidFill>
                  <a:srgbClr val="CAD5DF"/>
                </a:solidFill>
                <a:latin typeface="Aptos"/>
              </a:defRPr>
            </a:pPr>
            <a:r>
              <a:t>Show compassion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14016" y="3511296"/>
            <a:ext cx="3730752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190" b="0">
                <a:solidFill>
                  <a:srgbClr val="F8F6EE"/>
                </a:solidFill>
                <a:latin typeface="Aptos"/>
              </a:defRPr>
            </a:pPr>
            <a:r>
              <a:t>Luke 10:33 — The Samaritan saw and had compassion.</a:t>
            </a:r>
            <a:br/>
            <a:r>
              <a:t>Romans 12:15 — Rejoice or weep with others.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3368" y="3511296"/>
            <a:ext cx="5303520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220" b="0">
                <a:solidFill>
                  <a:srgbClr val="F8F6EE"/>
                </a:solidFill>
                <a:latin typeface="Aptos"/>
              </a:defRPr>
            </a:pPr>
            <a:r>
              <a:t>Show genuine concern without judgment.</a:t>
            </a:r>
            <a:br/>
            <a:r>
              <a:t>Share joy and sorrow; communicate kindness.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8912" y="4261104"/>
            <a:ext cx="1828800" cy="740664"/>
          </a:xfrm>
          <a:prstGeom prst="roundRect">
            <a:avLst/>
          </a:prstGeom>
          <a:solidFill>
            <a:srgbClr val="122E46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2331720" y="4261104"/>
            <a:ext cx="3886200" cy="740664"/>
          </a:xfrm>
          <a:prstGeom prst="roundRect">
            <a:avLst/>
          </a:prstGeom>
          <a:solidFill>
            <a:srgbClr val="152C40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6291072" y="4261104"/>
            <a:ext cx="5458968" cy="740664"/>
          </a:xfrm>
          <a:prstGeom prst="roundRect">
            <a:avLst/>
          </a:prstGeom>
          <a:solidFill>
            <a:srgbClr val="192E3E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12064" y="4352544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600" b="1">
                <a:solidFill>
                  <a:srgbClr val="F2C16B"/>
                </a:solidFill>
                <a:latin typeface="Aptos"/>
              </a:defRPr>
            </a:pPr>
            <a:r>
              <a:t>4  ACT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2064" y="4663440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030" b="0">
                <a:solidFill>
                  <a:srgbClr val="CAD5DF"/>
                </a:solidFill>
                <a:latin typeface="Aptos"/>
              </a:defRPr>
            </a:pPr>
            <a:r>
              <a:t>Provide help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14016" y="4334256"/>
            <a:ext cx="3730752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190" b="0">
                <a:solidFill>
                  <a:srgbClr val="F8F6EE"/>
                </a:solidFill>
                <a:latin typeface="Aptos"/>
              </a:defRPr>
            </a:pPr>
            <a:r>
              <a:t>Luke 10:34–35 — The Samaritan treated wounds and arranged care.</a:t>
            </a:r>
            <a:br/>
            <a:r>
              <a:t>Galatians 6:2, 10 — Bear burdens and do good.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3368" y="4334256"/>
            <a:ext cx="5303520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220" b="0">
                <a:solidFill>
                  <a:srgbClr val="F8F6EE"/>
                </a:solidFill>
                <a:latin typeface="Aptos"/>
              </a:defRPr>
            </a:pPr>
            <a:r>
              <a:t>Offer practical help; restore gently.</a:t>
            </a:r>
            <a:br/>
            <a:r>
              <a:t>Bear burdens and follow through on commitments.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" y="5084064"/>
            <a:ext cx="1828800" cy="740664"/>
          </a:xfrm>
          <a:prstGeom prst="roundRect">
            <a:avLst/>
          </a:prstGeom>
          <a:solidFill>
            <a:srgbClr val="122E46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2331720" y="5084064"/>
            <a:ext cx="3886200" cy="740664"/>
          </a:xfrm>
          <a:prstGeom prst="roundRect">
            <a:avLst/>
          </a:prstGeom>
          <a:solidFill>
            <a:srgbClr val="152C40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6291072" y="5084064"/>
            <a:ext cx="5458968" cy="740664"/>
          </a:xfrm>
          <a:prstGeom prst="roundRect">
            <a:avLst/>
          </a:prstGeom>
          <a:solidFill>
            <a:srgbClr val="192E3E"/>
          </a:solidFill>
          <a:ln w="8890">
            <a:solidFill>
              <a:srgbClr val="8F7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12064" y="5175504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600" b="1">
                <a:solidFill>
                  <a:srgbClr val="F2C16B"/>
                </a:solidFill>
                <a:latin typeface="Aptos"/>
              </a:defRPr>
            </a:pPr>
            <a:r>
              <a:t>5  FOLLOW UP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2064" y="5486400"/>
            <a:ext cx="1691640" cy="246888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030" b="0">
                <a:solidFill>
                  <a:srgbClr val="CAD5DF"/>
                </a:solidFill>
                <a:latin typeface="Aptos"/>
              </a:defRPr>
            </a:pPr>
            <a:r>
              <a:t>Continue encouraging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14016" y="5157216"/>
            <a:ext cx="3730752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190" b="0">
                <a:solidFill>
                  <a:srgbClr val="F8F6EE"/>
                </a:solidFill>
                <a:latin typeface="Aptos"/>
              </a:defRPr>
            </a:pPr>
            <a:r>
              <a:t>Acts 11:23 — Barnabas encouraged continued faithfulness.</a:t>
            </a:r>
            <a:br/>
            <a:r>
              <a:t>Hebrews 3:13; Galatians 6:9 — Exhort daily; do not grow weary.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73368" y="5157216"/>
            <a:ext cx="5303520" cy="621792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l">
              <a:defRPr sz="1220" b="0">
                <a:solidFill>
                  <a:srgbClr val="F8F6EE"/>
                </a:solidFill>
                <a:latin typeface="Aptos"/>
              </a:defRPr>
            </a:pPr>
            <a:r>
              <a:t>Check back and remain available.</a:t>
            </a:r>
            <a:br/>
            <a:r>
              <a:t>Encourage faithfulness and persevere in doing good.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8912" y="6111888"/>
            <a:ext cx="11064240" cy="252377"/>
          </a:xfrm>
          <a:prstGeom prst="rect">
            <a:avLst/>
          </a:prstGeom>
          <a:noFill/>
        </p:spPr>
        <p:txBody>
          <a:bodyPr wrap="square" lIns="82296" tIns="36576" rIns="64008" bIns="0">
            <a:spAutoFit/>
          </a:bodyPr>
          <a:lstStyle/>
          <a:p>
            <a:pPr algn="ctr">
              <a:defRPr sz="1230" b="1">
                <a:solidFill>
                  <a:srgbClr val="F2C16B"/>
                </a:solidFill>
                <a:latin typeface="Aptos"/>
              </a:defRPr>
            </a:pPr>
            <a:r>
              <a:rPr sz="1400" dirty="0"/>
              <a:t>SCRIPTURAL PATTERN:  NOTICE  →  UNDERSTAND  →  SHOW COMPASSION  →  HELP  →  ENCOURAGE CONTINUED </a:t>
            </a:r>
            <a:r>
              <a:rPr lang="en-US" sz="1400" dirty="0"/>
              <a:t>→ </a:t>
            </a:r>
            <a:r>
              <a:rPr sz="1400" dirty="0"/>
              <a:t>FAITHFULNESS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95388-D6A5-26D4-A230-75C7A68E4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courager_background.png">
            <a:extLst>
              <a:ext uri="{FF2B5EF4-FFF2-40B4-BE49-F238E27FC236}">
                <a16:creationId xmlns:a16="http://schemas.microsoft.com/office/drawing/2014/main" id="{EF6FCFF7-8B90-8F6E-5799-490D9B612D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86C8B1-1D33-4405-5A8E-52C0196E8293}"/>
              </a:ext>
            </a:extLst>
          </p:cNvPr>
          <p:cNvSpPr txBox="1"/>
          <p:nvPr/>
        </p:nvSpPr>
        <p:spPr>
          <a:xfrm>
            <a:off x="3087098" y="169945"/>
            <a:ext cx="60178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8D088"/>
                </a:solidFill>
              </a:rPr>
              <a:t>The Eyes of and Encourager </a:t>
            </a:r>
          </a:p>
          <a:p>
            <a:pPr algn="ctr"/>
            <a:r>
              <a:rPr lang="en-US" sz="3600" dirty="0">
                <a:solidFill>
                  <a:srgbClr val="F8D088"/>
                </a:solidFill>
              </a:rPr>
              <a:t>Seeing What Others Overlook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604BC6-3E13-28D6-55AA-1A49097EFF3A}"/>
              </a:ext>
            </a:extLst>
          </p:cNvPr>
          <p:cNvSpPr txBox="1"/>
          <p:nvPr/>
        </p:nvSpPr>
        <p:spPr>
          <a:xfrm>
            <a:off x="1221735" y="2453973"/>
            <a:ext cx="9882642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Before next Sunday, identify three people: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lvl="1" algn="ctr"/>
            <a:r>
              <a:rPr lang="en-US" sz="2400" dirty="0">
                <a:solidFill>
                  <a:schemeClr val="bg1"/>
                </a:solidFill>
              </a:rPr>
              <a:t>One who needs your </a:t>
            </a:r>
            <a:r>
              <a:rPr lang="en-US" sz="2400" dirty="0">
                <a:solidFill>
                  <a:srgbClr val="FFFF5C"/>
                </a:solidFill>
              </a:rPr>
              <a:t>attention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lvl="1" algn="ctr"/>
            <a:r>
              <a:rPr lang="en-US" sz="2400" dirty="0">
                <a:solidFill>
                  <a:schemeClr val="bg1"/>
                </a:solidFill>
              </a:rPr>
              <a:t>One who needs your </a:t>
            </a:r>
            <a:r>
              <a:rPr lang="en-US" sz="2400" dirty="0">
                <a:solidFill>
                  <a:srgbClr val="FFFF5C"/>
                </a:solidFill>
              </a:rPr>
              <a:t>encouragement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lvl="1" algn="ctr"/>
            <a:r>
              <a:rPr lang="en-US" sz="2400" dirty="0">
                <a:solidFill>
                  <a:schemeClr val="bg1"/>
                </a:solidFill>
              </a:rPr>
              <a:t>One who needs your </a:t>
            </a:r>
            <a:r>
              <a:rPr lang="en-US" sz="2400" dirty="0">
                <a:solidFill>
                  <a:srgbClr val="FFFF5C"/>
                </a:solidFill>
              </a:rPr>
              <a:t>help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n-US" sz="2400" dirty="0">
              <a:solidFill>
                <a:schemeClr val="bg1"/>
              </a:solidFill>
            </a:endParaRPr>
          </a:p>
          <a:p>
            <a:pPr lvl="0"/>
            <a:r>
              <a:rPr lang="en-US" sz="2400" dirty="0">
                <a:solidFill>
                  <a:srgbClr val="FFFF5C"/>
                </a:solidFill>
              </a:rPr>
              <a:t>Then take one deliberate action for each and follow up where appropriate.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74E953-59E4-3561-12C4-239A3D684FA7}"/>
              </a:ext>
            </a:extLst>
          </p:cNvPr>
          <p:cNvSpPr txBox="1"/>
          <p:nvPr/>
        </p:nvSpPr>
        <p:spPr>
          <a:xfrm>
            <a:off x="1336668" y="1417230"/>
            <a:ext cx="9062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“Therefore, as we have opportunity, let us do good to all, especially to those who are of the household of faith.”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9FC2C-C98B-8407-476B-3CF20D8D53A7}"/>
              </a:ext>
            </a:extLst>
          </p:cNvPr>
          <p:cNvSpPr txBox="1"/>
          <p:nvPr/>
        </p:nvSpPr>
        <p:spPr>
          <a:xfrm>
            <a:off x="256032" y="5131629"/>
            <a:ext cx="118140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8D088"/>
                </a:solidFill>
                <a:latin typeface="Bookman Old Style" panose="02050604050505020204" pitchFamily="18" charset="0"/>
              </a:rPr>
              <a:t>The eyes of an encourager recognize opportunities that might otherwise go unnoticed. But it is what we do after seeing the need that demonstrates our concern for others.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FFF929-9F9C-82C2-7C7B-0F5C32BBD9B4}"/>
              </a:ext>
            </a:extLst>
          </p:cNvPr>
          <p:cNvSpPr txBox="1"/>
          <p:nvPr/>
        </p:nvSpPr>
        <p:spPr>
          <a:xfrm>
            <a:off x="8545998" y="2049583"/>
            <a:ext cx="2551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8D088"/>
                </a:solidFill>
              </a:rPr>
              <a:t>Galatians 6:10 </a:t>
            </a:r>
          </a:p>
        </p:txBody>
      </p:sp>
    </p:spTree>
    <p:extLst>
      <p:ext uri="{BB962C8B-B14F-4D97-AF65-F5344CB8AC3E}">
        <p14:creationId xmlns:p14="http://schemas.microsoft.com/office/powerpoint/2010/main" val="73094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0F1565-693C-4130-4C67-E2BEB10964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358244"/>
          </a:xfrm>
          <a:prstGeom prst="rect">
            <a:avLst/>
          </a:prstGeom>
          <a:solidFill>
            <a:srgbClr val="000B17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1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7ecbd7f-b723-4173-8d35-86251d5a3cdb}" enabled="1" method="Standard" siteId="{57cf613d-5da0-4dfd-86be-9614efe502c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1193</Words>
  <Application>Microsoft Macintosh PowerPoint</Application>
  <PresentationFormat>Widescreen</PresentationFormat>
  <Paragraphs>142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Aptos SemiBold</vt:lpstr>
      <vt:lpstr>Arial</vt:lpstr>
      <vt:lpstr>Bodoni 72 Oldstyle Book</vt:lpstr>
      <vt:lpstr>Bodoni MT</vt:lpstr>
      <vt:lpstr>Bookman Old Style</vt:lpstr>
      <vt:lpstr>Calibri</vt:lpstr>
      <vt:lpstr>Cambria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Dan McLeod (USA)</dc:creator>
  <cp:keywords/>
  <dc:description/>
  <cp:lastModifiedBy>Dan McLeod (USA)</cp:lastModifiedBy>
  <cp:revision>97</cp:revision>
  <dcterms:created xsi:type="dcterms:W3CDTF">2026-10-02T21:05:46Z</dcterms:created>
  <dcterms:modified xsi:type="dcterms:W3CDTF">2026-11-01T02:36:35Z</dcterms:modified>
  <cp:category/>
</cp:coreProperties>
</file>